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449" r:id="rId2"/>
    <p:sldId id="288" r:id="rId3"/>
    <p:sldId id="482" r:id="rId4"/>
    <p:sldId id="481" r:id="rId5"/>
    <p:sldId id="439" r:id="rId6"/>
    <p:sldId id="444" r:id="rId7"/>
    <p:sldId id="445" r:id="rId8"/>
    <p:sldId id="311" r:id="rId9"/>
    <p:sldId id="312" r:id="rId10"/>
    <p:sldId id="490" r:id="rId11"/>
    <p:sldId id="485" r:id="rId12"/>
    <p:sldId id="486" r:id="rId13"/>
    <p:sldId id="488" r:id="rId14"/>
    <p:sldId id="487" r:id="rId15"/>
    <p:sldId id="491" r:id="rId16"/>
    <p:sldId id="489" r:id="rId17"/>
    <p:sldId id="428" r:id="rId18"/>
    <p:sldId id="314" r:id="rId19"/>
    <p:sldId id="484" r:id="rId2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nagiotis Kokkinakos" initials="PK" lastIdx="5" clrIdx="0">
    <p:extLst/>
  </p:cmAuthor>
  <p:cmAuthor id="2" name="Ourania Markaki" initials="OM" lastIdx="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921D"/>
    <a:srgbClr val="B51881"/>
    <a:srgbClr val="28314F"/>
    <a:srgbClr val="B9155D"/>
    <a:srgbClr val="4E1D50"/>
    <a:srgbClr val="543985"/>
    <a:srgbClr val="3E2984"/>
    <a:srgbClr val="83134D"/>
    <a:srgbClr val="F9C51D"/>
    <a:srgbClr val="67B2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18" autoAdjust="0"/>
    <p:restoredTop sz="92147" autoAdjust="0"/>
  </p:normalViewPr>
  <p:slideViewPr>
    <p:cSldViewPr>
      <p:cViewPr varScale="1">
        <p:scale>
          <a:sx n="62" d="100"/>
          <a:sy n="62" d="100"/>
        </p:scale>
        <p:origin x="1326" y="66"/>
      </p:cViewPr>
      <p:guideLst>
        <p:guide orient="horz" pos="2160"/>
        <p:guide pos="2880"/>
        <p:guide orient="horz" pos="16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199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12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rido Gamazo, Esther" userId="d503e497-b08d-4511-a292-a4283f6572d7" providerId="ADAL" clId="{FC436013-B127-4698-9928-EEDEAA537C50}"/>
    <pc:docChg chg="modSld">
      <pc:chgData name="Garrido Gamazo, Esther" userId="d503e497-b08d-4511-a292-a4283f6572d7" providerId="ADAL" clId="{FC436013-B127-4698-9928-EEDEAA537C50}" dt="2018-11-06T00:19:18.381" v="156" actId="20577"/>
      <pc:docMkLst>
        <pc:docMk/>
      </pc:docMkLst>
      <pc:sldChg chg="modTransition">
        <pc:chgData name="Garrido Gamazo, Esther" userId="d503e497-b08d-4511-a292-a4283f6572d7" providerId="ADAL" clId="{FC436013-B127-4698-9928-EEDEAA537C50}" dt="2018-11-05T23:30:28.801" v="0" actId="20577"/>
        <pc:sldMkLst>
          <pc:docMk/>
          <pc:sldMk cId="101562774" sldId="320"/>
        </pc:sldMkLst>
      </pc:sldChg>
      <pc:sldChg chg="modSp">
        <pc:chgData name="Garrido Gamazo, Esther" userId="d503e497-b08d-4511-a292-a4283f6572d7" providerId="ADAL" clId="{FC436013-B127-4698-9928-EEDEAA537C50}" dt="2018-11-06T00:19:18.381" v="156" actId="20577"/>
        <pc:sldMkLst>
          <pc:docMk/>
          <pc:sldMk cId="3061073306" sldId="336"/>
        </pc:sldMkLst>
        <pc:spChg chg="mod">
          <ac:chgData name="Garrido Gamazo, Esther" userId="d503e497-b08d-4511-a292-a4283f6572d7" providerId="ADAL" clId="{FC436013-B127-4698-9928-EEDEAA537C50}" dt="2018-11-06T00:19:18.381" v="156" actId="20577"/>
          <ac:spMkLst>
            <pc:docMk/>
            <pc:sldMk cId="3061073306" sldId="336"/>
            <ac:spMk id="3" creationId="{7C132091-51FD-456B-975C-0B89A4DD647A}"/>
          </ac:spMkLst>
        </pc:spChg>
      </pc:sldChg>
      <pc:sldChg chg="modAnim">
        <pc:chgData name="Garrido Gamazo, Esther" userId="d503e497-b08d-4511-a292-a4283f6572d7" providerId="ADAL" clId="{FC436013-B127-4698-9928-EEDEAA537C50}" dt="2018-11-06T00:08:56.798" v="97" actId="20577"/>
        <pc:sldMkLst>
          <pc:docMk/>
          <pc:sldMk cId="3942263624" sldId="468"/>
        </pc:sldMkLst>
      </pc:sldChg>
      <pc:sldChg chg="modSp modAnim">
        <pc:chgData name="Garrido Gamazo, Esther" userId="d503e497-b08d-4511-a292-a4283f6572d7" providerId="ADAL" clId="{FC436013-B127-4698-9928-EEDEAA537C50}" dt="2018-11-06T00:17:31.867" v="125" actId="20577"/>
        <pc:sldMkLst>
          <pc:docMk/>
          <pc:sldMk cId="3854874821" sldId="470"/>
        </pc:sldMkLst>
        <pc:spChg chg="mod">
          <ac:chgData name="Garrido Gamazo, Esther" userId="d503e497-b08d-4511-a292-a4283f6572d7" providerId="ADAL" clId="{FC436013-B127-4698-9928-EEDEAA537C50}" dt="2018-11-06T00:16:42.967" v="124" actId="20577"/>
          <ac:spMkLst>
            <pc:docMk/>
            <pc:sldMk cId="3854874821" sldId="470"/>
            <ac:spMk id="3" creationId="{00000000-0000-0000-0000-000000000000}"/>
          </ac:spMkLst>
        </pc:spChg>
        <pc:picChg chg="mod">
          <ac:chgData name="Garrido Gamazo, Esther" userId="d503e497-b08d-4511-a292-a4283f6572d7" providerId="ADAL" clId="{FC436013-B127-4698-9928-EEDEAA537C50}" dt="2018-11-05T23:43:36.435" v="96" actId="1076"/>
          <ac:picMkLst>
            <pc:docMk/>
            <pc:sldMk cId="3854874821" sldId="470"/>
            <ac:picMk id="5" creationId="{235CBECF-4873-4ED7-8B48-196CFDD60342}"/>
          </ac:picMkLst>
        </pc:picChg>
        <pc:picChg chg="mod">
          <ac:chgData name="Garrido Gamazo, Esther" userId="d503e497-b08d-4511-a292-a4283f6572d7" providerId="ADAL" clId="{FC436013-B127-4698-9928-EEDEAA537C50}" dt="2018-11-05T23:43:28.419" v="95" actId="1076"/>
          <ac:picMkLst>
            <pc:docMk/>
            <pc:sldMk cId="3854874821" sldId="470"/>
            <ac:picMk id="6" creationId="{BE0A3B7F-6D17-46C3-A4A9-0B024792FE60}"/>
          </ac:picMkLst>
        </pc:picChg>
      </pc:sldChg>
      <pc:sldChg chg="addSp modSp">
        <pc:chgData name="Garrido Gamazo, Esther" userId="d503e497-b08d-4511-a292-a4283f6572d7" providerId="ADAL" clId="{FC436013-B127-4698-9928-EEDEAA537C50}" dt="2018-11-05T23:42:29.263" v="94" actId="1076"/>
        <pc:sldMkLst>
          <pc:docMk/>
          <pc:sldMk cId="1858786148" sldId="486"/>
        </pc:sldMkLst>
        <pc:spChg chg="add mod">
          <ac:chgData name="Garrido Gamazo, Esther" userId="d503e497-b08d-4511-a292-a4283f6572d7" providerId="ADAL" clId="{FC436013-B127-4698-9928-EEDEAA537C50}" dt="2018-11-05T23:42:29.263" v="94" actId="1076"/>
          <ac:spMkLst>
            <pc:docMk/>
            <pc:sldMk cId="1858786148" sldId="486"/>
            <ac:spMk id="4" creationId="{50096EFA-6950-461B-BDA5-C774DD602A23}"/>
          </ac:spMkLst>
        </pc:spChg>
        <pc:spChg chg="mod">
          <ac:chgData name="Garrido Gamazo, Esther" userId="d503e497-b08d-4511-a292-a4283f6572d7" providerId="ADAL" clId="{FC436013-B127-4698-9928-EEDEAA537C50}" dt="2018-11-05T23:41:50.404" v="88" actId="14100"/>
          <ac:spMkLst>
            <pc:docMk/>
            <pc:sldMk cId="1858786148" sldId="486"/>
            <ac:spMk id="5" creationId="{00000000-0000-0000-0000-000000000000}"/>
          </ac:spMkLst>
        </pc:spChg>
        <pc:picChg chg="mod">
          <ac:chgData name="Garrido Gamazo, Esther" userId="d503e497-b08d-4511-a292-a4283f6572d7" providerId="ADAL" clId="{FC436013-B127-4698-9928-EEDEAA537C50}" dt="2018-11-05T23:40:18.925" v="62" actId="1076"/>
          <ac:picMkLst>
            <pc:docMk/>
            <pc:sldMk cId="1858786148" sldId="486"/>
            <ac:picMk id="24" creationId="{7B4151FB-D5A2-4056-B2E2-FFE5C10DFAD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3C34032-8D6D-4C0C-89D8-C9D975949D29}" type="datetimeFigureOut">
              <a:rPr lang="es-ES" smtClean="0"/>
              <a:pPr/>
              <a:t>13/11/2018</a:t>
            </a:fld>
            <a:endParaRPr lang="es-E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E85E647-DF51-4132-9FEA-2D95BC702083}" type="slidenum">
              <a:rPr lang="es-ES" smtClean="0"/>
              <a:pPr/>
              <a:t>‹Nr.›</a:t>
            </a:fld>
            <a:endParaRPr lang="es-ES"/>
          </a:p>
        </p:txBody>
      </p:sp>
    </p:spTree>
    <p:extLst>
      <p:ext uri="{BB962C8B-B14F-4D97-AF65-F5344CB8AC3E}">
        <p14:creationId xmlns:p14="http://schemas.microsoft.com/office/powerpoint/2010/main" val="213418746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C14D63-C296-4C01-8D00-78CDE9652377}" type="datetimeFigureOut">
              <a:rPr lang="es-ES" smtClean="0"/>
              <a:pPr/>
              <a:t>13/11/2018</a:t>
            </a:fld>
            <a:endParaRPr lang="es-E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1FCB82-54AA-40ED-B137-59880ACD0477}" type="slidenum">
              <a:rPr lang="es-ES" smtClean="0"/>
              <a:pPr/>
              <a:t>‹Nr.›</a:t>
            </a:fld>
            <a:endParaRPr lang="es-ES"/>
          </a:p>
        </p:txBody>
      </p:sp>
    </p:spTree>
    <p:extLst>
      <p:ext uri="{BB962C8B-B14F-4D97-AF65-F5344CB8AC3E}">
        <p14:creationId xmlns:p14="http://schemas.microsoft.com/office/powerpoint/2010/main" val="407297345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D01FCB82-54AA-40ED-B137-59880ACD0477}" type="slidenum">
              <a:rPr lang="es-ES" smtClean="0"/>
              <a:pPr/>
              <a:t>1</a:t>
            </a:fld>
            <a:endParaRPr lang="es-ES"/>
          </a:p>
        </p:txBody>
      </p:sp>
      <p:sp>
        <p:nvSpPr>
          <p:cNvPr id="5" name="4 Marcador de pie de página"/>
          <p:cNvSpPr>
            <a:spLocks noGrp="1"/>
          </p:cNvSpPr>
          <p:nvPr>
            <p:ph type="ftr" sz="quarter" idx="11"/>
          </p:nvPr>
        </p:nvSpPr>
        <p:spPr/>
        <p:txBody>
          <a:bodyPr/>
          <a:lstStyle/>
          <a:p>
            <a:endParaRPr lang="es-ES"/>
          </a:p>
        </p:txBody>
      </p:sp>
    </p:spTree>
    <p:extLst>
      <p:ext uri="{BB962C8B-B14F-4D97-AF65-F5344CB8AC3E}">
        <p14:creationId xmlns:p14="http://schemas.microsoft.com/office/powerpoint/2010/main" val="1718692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a:t>
            </a:r>
          </a:p>
        </p:txBody>
      </p:sp>
      <p:sp>
        <p:nvSpPr>
          <p:cNvPr id="4" name="Footer Placeholder 3"/>
          <p:cNvSpPr>
            <a:spLocks noGrp="1"/>
          </p:cNvSpPr>
          <p:nvPr>
            <p:ph type="ftr" sz="quarter" idx="10"/>
          </p:nvPr>
        </p:nvSpPr>
        <p:spPr/>
        <p:txBody>
          <a:bodyPr/>
          <a:lstStyle/>
          <a:p>
            <a:endParaRPr lang="es-ES"/>
          </a:p>
        </p:txBody>
      </p:sp>
      <p:sp>
        <p:nvSpPr>
          <p:cNvPr id="5" name="Slide Number Placeholder 4"/>
          <p:cNvSpPr>
            <a:spLocks noGrp="1"/>
          </p:cNvSpPr>
          <p:nvPr>
            <p:ph type="sldNum" sz="quarter" idx="11"/>
          </p:nvPr>
        </p:nvSpPr>
        <p:spPr/>
        <p:txBody>
          <a:bodyPr/>
          <a:lstStyle/>
          <a:p>
            <a:fld id="{D01FCB82-54AA-40ED-B137-59880ACD0477}" type="slidenum">
              <a:rPr lang="es-ES" smtClean="0"/>
              <a:pPr/>
              <a:t>2</a:t>
            </a:fld>
            <a:endParaRPr lang="es-ES"/>
          </a:p>
        </p:txBody>
      </p:sp>
    </p:spTree>
    <p:extLst>
      <p:ext uri="{BB962C8B-B14F-4D97-AF65-F5344CB8AC3E}">
        <p14:creationId xmlns:p14="http://schemas.microsoft.com/office/powerpoint/2010/main" val="13614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Footer Placeholder 3"/>
          <p:cNvSpPr>
            <a:spLocks noGrp="1"/>
          </p:cNvSpPr>
          <p:nvPr>
            <p:ph type="ftr" sz="quarter" idx="10"/>
          </p:nvPr>
        </p:nvSpPr>
        <p:spPr/>
        <p:txBody>
          <a:bodyPr/>
          <a:lstStyle/>
          <a:p>
            <a:endParaRPr lang="es-ES"/>
          </a:p>
        </p:txBody>
      </p:sp>
      <p:sp>
        <p:nvSpPr>
          <p:cNvPr id="5" name="Slide Number Placeholder 4"/>
          <p:cNvSpPr>
            <a:spLocks noGrp="1"/>
          </p:cNvSpPr>
          <p:nvPr>
            <p:ph type="sldNum" sz="quarter" idx="11"/>
          </p:nvPr>
        </p:nvSpPr>
        <p:spPr/>
        <p:txBody>
          <a:bodyPr/>
          <a:lstStyle/>
          <a:p>
            <a:fld id="{D01FCB82-54AA-40ED-B137-59880ACD0477}" type="slidenum">
              <a:rPr lang="es-ES" smtClean="0"/>
              <a:pPr/>
              <a:t>3</a:t>
            </a:fld>
            <a:endParaRPr lang="es-ES"/>
          </a:p>
        </p:txBody>
      </p:sp>
    </p:spTree>
    <p:extLst>
      <p:ext uri="{BB962C8B-B14F-4D97-AF65-F5344CB8AC3E}">
        <p14:creationId xmlns:p14="http://schemas.microsoft.com/office/powerpoint/2010/main" val="2478710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D01FCB82-54AA-40ED-B137-59880ACD0477}" type="slidenum">
              <a:rPr lang="es-ES" smtClean="0"/>
              <a:pPr/>
              <a:t>17</a:t>
            </a:fld>
            <a:endParaRPr lang="es-ES"/>
          </a:p>
        </p:txBody>
      </p:sp>
      <p:sp>
        <p:nvSpPr>
          <p:cNvPr id="5" name="4 Marcador de pie de página"/>
          <p:cNvSpPr>
            <a:spLocks noGrp="1"/>
          </p:cNvSpPr>
          <p:nvPr>
            <p:ph type="ftr" sz="quarter" idx="11"/>
          </p:nvPr>
        </p:nvSpPr>
        <p:spPr/>
        <p:txBody>
          <a:bodyPr/>
          <a:lstStyle/>
          <a:p>
            <a:endParaRPr lang="es-ES"/>
          </a:p>
        </p:txBody>
      </p:sp>
    </p:spTree>
    <p:extLst>
      <p:ext uri="{BB962C8B-B14F-4D97-AF65-F5344CB8AC3E}">
        <p14:creationId xmlns:p14="http://schemas.microsoft.com/office/powerpoint/2010/main" val="3429583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57893" y="438592"/>
            <a:ext cx="3145812" cy="647258"/>
          </a:xfrm>
          <a:prstGeom prst="rect">
            <a:avLst/>
          </a:prstGeom>
        </p:spPr>
      </p:pic>
      <p:sp>
        <p:nvSpPr>
          <p:cNvPr id="9" name="Rectangle 10"/>
          <p:cNvSpPr/>
          <p:nvPr userDrawn="1"/>
        </p:nvSpPr>
        <p:spPr>
          <a:xfrm>
            <a:off x="0" y="5029200"/>
            <a:ext cx="9144000" cy="126900"/>
          </a:xfrm>
          <a:prstGeom prst="rect">
            <a:avLst/>
          </a:prstGeom>
          <a:solidFill>
            <a:srgbClr val="2831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solidFill>
                <a:srgbClr val="9BC562"/>
              </a:solidFill>
            </a:endParaRPr>
          </a:p>
        </p:txBody>
      </p:sp>
      <p:sp>
        <p:nvSpPr>
          <p:cNvPr id="13" name="Title 1"/>
          <p:cNvSpPr>
            <a:spLocks noGrp="1"/>
          </p:cNvSpPr>
          <p:nvPr>
            <p:ph type="ctrTitle" hasCustomPrompt="1"/>
          </p:nvPr>
        </p:nvSpPr>
        <p:spPr>
          <a:xfrm>
            <a:off x="457200" y="1543050"/>
            <a:ext cx="8229600" cy="285750"/>
          </a:xfrm>
          <a:noFill/>
        </p:spPr>
        <p:txBody>
          <a:bodyPr anchor="ctr"/>
          <a:lstStyle>
            <a:lvl1pPr algn="l">
              <a:defRPr sz="2000" b="1">
                <a:solidFill>
                  <a:srgbClr val="28314F"/>
                </a:solidFill>
              </a:defRPr>
            </a:lvl1pPr>
          </a:lstStyle>
          <a:p>
            <a:r>
              <a:rPr lang="en-GB" noProof="0"/>
              <a:t>Contents</a:t>
            </a:r>
          </a:p>
        </p:txBody>
      </p:sp>
      <p:sp>
        <p:nvSpPr>
          <p:cNvPr id="14" name="Subtitle 2"/>
          <p:cNvSpPr>
            <a:spLocks noGrp="1"/>
          </p:cNvSpPr>
          <p:nvPr>
            <p:ph type="subTitle" idx="1" hasCustomPrompt="1"/>
          </p:nvPr>
        </p:nvSpPr>
        <p:spPr>
          <a:xfrm>
            <a:off x="457200" y="1885950"/>
            <a:ext cx="8229600" cy="2875739"/>
          </a:xfrm>
          <a:noFill/>
        </p:spPr>
        <p:txBody>
          <a:bodyPr anchor="t">
            <a:normAutofit/>
          </a:bodyPr>
          <a:lstStyle>
            <a:lvl1pPr marL="514350" indent="-514350" algn="l">
              <a:buClr>
                <a:srgbClr val="28314F"/>
              </a:buClr>
              <a:buFont typeface="+mj-lt"/>
              <a:buAutoNum type="arabicPeriod"/>
              <a:defRPr sz="1800" b="1" baseline="0">
                <a:solidFill>
                  <a:srgbClr val="F3921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a:t>Project vision</a:t>
            </a:r>
          </a:p>
          <a:p>
            <a:r>
              <a:rPr lang="en-GB" noProof="0"/>
              <a:t>Project Context</a:t>
            </a:r>
          </a:p>
          <a:p>
            <a:r>
              <a:rPr lang="en-GB" noProof="0"/>
              <a:t>…</a:t>
            </a:r>
          </a:p>
          <a:p>
            <a:endParaRPr lang="en-GB" noProof="0"/>
          </a:p>
          <a:p>
            <a:endParaRPr lang="en-GB" noProof="0"/>
          </a:p>
        </p:txBody>
      </p:sp>
      <p:sp>
        <p:nvSpPr>
          <p:cNvPr id="2" name="1 CuadroTexto"/>
          <p:cNvSpPr txBox="1"/>
          <p:nvPr userDrawn="1"/>
        </p:nvSpPr>
        <p:spPr>
          <a:xfrm>
            <a:off x="8001000" y="4800601"/>
            <a:ext cx="685800" cy="230832"/>
          </a:xfrm>
          <a:prstGeom prst="rect">
            <a:avLst/>
          </a:prstGeom>
          <a:noFill/>
        </p:spPr>
        <p:txBody>
          <a:bodyPr wrap="square" rtlCol="0">
            <a:spAutoFit/>
          </a:bodyPr>
          <a:lstStyle/>
          <a:p>
            <a:pPr algn="r"/>
            <a:fld id="{3F17F291-2120-4396-97E5-7EC76B2C334A}" type="slidenum">
              <a:rPr lang="en-GB" sz="900" noProof="0" smtClean="0"/>
              <a:pPr algn="r"/>
              <a:t>‹Nr.›</a:t>
            </a:fld>
            <a:endParaRPr lang="en-GB" sz="900" noProof="0"/>
          </a:p>
        </p:txBody>
      </p:sp>
      <p:sp>
        <p:nvSpPr>
          <p:cNvPr id="10" name="Date Placeholder 3"/>
          <p:cNvSpPr txBox="1">
            <a:spLocks/>
          </p:cNvSpPr>
          <p:nvPr userDrawn="1"/>
        </p:nvSpPr>
        <p:spPr>
          <a:xfrm>
            <a:off x="457200" y="4810660"/>
            <a:ext cx="1752600" cy="181511"/>
          </a:xfrm>
          <a:prstGeom prst="rect">
            <a:avLst/>
          </a:prstGeom>
        </p:spPr>
        <p:txBody>
          <a:bodyPr vert="horz" lIns="91440" tIns="45720" rIns="91440" bIns="45720" rtlCol="0" anchor="ctr"/>
          <a:lstStyle>
            <a:lvl1pPr algn="l">
              <a:defRPr sz="1200">
                <a:solidFill>
                  <a:srgbClr val="0C4262"/>
                </a:solidFill>
              </a:defRPr>
            </a:lvl1pPr>
          </a:lstStyle>
          <a:p>
            <a:pPr>
              <a:defRPr/>
            </a:pPr>
            <a:r>
              <a:rPr lang="en-GB" sz="900" noProof="0">
                <a:solidFill>
                  <a:schemeClr val="tx1"/>
                </a:solidFill>
                <a:latin typeface="Calibri" panose="020F0502020204030204" pitchFamily="34" charset="0"/>
                <a:cs typeface="Calibri" panose="020F0502020204030204" pitchFamily="34" charset="0"/>
              </a:rPr>
              <a:t>www</a:t>
            </a:r>
            <a:r>
              <a:rPr lang="en-GB" sz="900" noProof="0">
                <a:solidFill>
                  <a:srgbClr val="3E2984"/>
                </a:solidFill>
                <a:latin typeface="Calibri" panose="020F0502020204030204" pitchFamily="34" charset="0"/>
                <a:cs typeface="Calibri" panose="020F0502020204030204" pitchFamily="34" charset="0"/>
              </a:rPr>
              <a:t>.</a:t>
            </a:r>
            <a:r>
              <a:rPr lang="en-GB" sz="900" noProof="0">
                <a:solidFill>
                  <a:srgbClr val="28314F"/>
                </a:solidFill>
                <a:latin typeface="Calibri" panose="020F0502020204030204" pitchFamily="34" charset="0"/>
                <a:cs typeface="Calibri" panose="020F0502020204030204" pitchFamily="34" charset="0"/>
              </a:rPr>
              <a:t>BigPolicyCanvas</a:t>
            </a:r>
            <a:r>
              <a:rPr lang="en-GB" sz="900" noProof="0">
                <a:solidFill>
                  <a:srgbClr val="191919"/>
                </a:solidFill>
                <a:latin typeface="Calibri" panose="020F0502020204030204" pitchFamily="34" charset="0"/>
                <a:cs typeface="Calibri" panose="020F0502020204030204" pitchFamily="34" charset="0"/>
              </a:rPr>
              <a:t>.eu</a:t>
            </a:r>
          </a:p>
        </p:txBody>
      </p:sp>
      <p:pic>
        <p:nvPicPr>
          <p:cNvPr id="12" name="10 Imagen">
            <a:extLst>
              <a:ext uri="{FF2B5EF4-FFF2-40B4-BE49-F238E27FC236}">
                <a16:creationId xmlns:a16="http://schemas.microsoft.com/office/drawing/2014/main" id="{935ECE7C-62D4-4988-8A27-BBDFF1803B7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55904" y="91586"/>
            <a:ext cx="2397091" cy="128392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7200" y="285750"/>
            <a:ext cx="5867400" cy="571500"/>
          </a:xfrm>
        </p:spPr>
        <p:txBody>
          <a:bodyPr anchor="t"/>
          <a:lstStyle>
            <a:lvl1pPr algn="l">
              <a:defRPr sz="1800" baseline="0">
                <a:solidFill>
                  <a:srgbClr val="28314F"/>
                </a:solidFill>
              </a:defRPr>
            </a:lvl1pPr>
          </a:lstStyle>
          <a:p>
            <a:r>
              <a:rPr lang="en-GB" noProof="0"/>
              <a:t>Click to edit Master title style</a:t>
            </a:r>
            <a:br>
              <a:rPr lang="en-GB" noProof="0"/>
            </a:br>
            <a:r>
              <a:rPr lang="en-GB" noProof="0"/>
              <a:t>line 2</a:t>
            </a:r>
          </a:p>
        </p:txBody>
      </p:sp>
      <p:sp>
        <p:nvSpPr>
          <p:cNvPr id="10" name="9 Rectángulo"/>
          <p:cNvSpPr/>
          <p:nvPr userDrawn="1"/>
        </p:nvSpPr>
        <p:spPr>
          <a:xfrm flipV="1">
            <a:off x="457200" y="857250"/>
            <a:ext cx="6984000" cy="34291"/>
          </a:xfrm>
          <a:prstGeom prst="rect">
            <a:avLst/>
          </a:prstGeom>
          <a:solidFill>
            <a:srgbClr val="8313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Rectángulo"/>
          <p:cNvSpPr/>
          <p:nvPr userDrawn="1"/>
        </p:nvSpPr>
        <p:spPr>
          <a:xfrm>
            <a:off x="0" y="857252"/>
            <a:ext cx="457200" cy="34289"/>
          </a:xfrm>
          <a:prstGeom prst="rect">
            <a:avLst/>
          </a:prstGeom>
          <a:solidFill>
            <a:srgbClr val="2831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Rectangle 10"/>
          <p:cNvSpPr/>
          <p:nvPr userDrawn="1"/>
        </p:nvSpPr>
        <p:spPr>
          <a:xfrm>
            <a:off x="0" y="5029200"/>
            <a:ext cx="9144000" cy="126900"/>
          </a:xfrm>
          <a:prstGeom prst="rect">
            <a:avLst/>
          </a:prstGeom>
          <a:solidFill>
            <a:srgbClr val="2831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rgbClr val="9BC562"/>
              </a:solidFill>
            </a:endParaRPr>
          </a:p>
        </p:txBody>
      </p:sp>
      <p:sp>
        <p:nvSpPr>
          <p:cNvPr id="15" name="Content Placeholder 2"/>
          <p:cNvSpPr>
            <a:spLocks noGrp="1"/>
          </p:cNvSpPr>
          <p:nvPr>
            <p:ph idx="1" hasCustomPrompt="1"/>
          </p:nvPr>
        </p:nvSpPr>
        <p:spPr>
          <a:xfrm>
            <a:off x="457200" y="1028700"/>
            <a:ext cx="8229600" cy="3714750"/>
          </a:xfrm>
        </p:spPr>
        <p:txBody>
          <a:bodyPr/>
          <a:lstStyle>
            <a:lvl1pPr marL="342900" indent="-342900">
              <a:buClr>
                <a:srgbClr val="3B519B"/>
              </a:buClr>
              <a:buFont typeface="Arial" panose="020B0604020202020204" pitchFamily="34" charset="0"/>
              <a:buChar char="•"/>
              <a:defRPr sz="1900">
                <a:solidFill>
                  <a:schemeClr val="tx1">
                    <a:lumMod val="95000"/>
                    <a:lumOff val="5000"/>
                  </a:schemeClr>
                </a:solidFill>
              </a:defRPr>
            </a:lvl1pPr>
            <a:lvl2pPr marL="742950" indent="-285750">
              <a:buClr>
                <a:srgbClr val="3B519B"/>
              </a:buClr>
              <a:buFont typeface="Courier New" panose="02070309020205020404" pitchFamily="49" charset="0"/>
              <a:buChar char="-"/>
              <a:defRPr sz="1800">
                <a:solidFill>
                  <a:schemeClr val="tx1">
                    <a:lumMod val="65000"/>
                    <a:lumOff val="35000"/>
                  </a:schemeClr>
                </a:solidFill>
              </a:defRPr>
            </a:lvl2pPr>
            <a:lvl3pPr>
              <a:buClr>
                <a:srgbClr val="3B519B"/>
              </a:buClr>
              <a:defRPr sz="1600" baseline="0">
                <a:solidFill>
                  <a:schemeClr val="tx1">
                    <a:lumMod val="50000"/>
                    <a:lumOff val="50000"/>
                  </a:schemeClr>
                </a:solidFill>
              </a:defRPr>
            </a:lvl3pPr>
            <a:lvl4pPr>
              <a:buClr>
                <a:srgbClr val="3B519B"/>
              </a:buClr>
              <a:defRPr sz="1400">
                <a:solidFill>
                  <a:schemeClr val="bg1">
                    <a:lumMod val="65000"/>
                  </a:schemeClr>
                </a:solidFill>
              </a:defRPr>
            </a:lvl4pPr>
            <a:lvl5pPr>
              <a:buClr>
                <a:srgbClr val="3B519B"/>
              </a:buClr>
              <a:defRPr sz="1300" baseline="0">
                <a:solidFill>
                  <a:schemeClr val="bg1">
                    <a:lumMod val="75000"/>
                  </a:schemeClr>
                </a:solidFill>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2" name="11 CuadroTexto"/>
          <p:cNvSpPr txBox="1"/>
          <p:nvPr userDrawn="1"/>
        </p:nvSpPr>
        <p:spPr>
          <a:xfrm>
            <a:off x="8001000" y="4762031"/>
            <a:ext cx="685800" cy="230832"/>
          </a:xfrm>
          <a:prstGeom prst="rect">
            <a:avLst/>
          </a:prstGeom>
          <a:noFill/>
        </p:spPr>
        <p:txBody>
          <a:bodyPr wrap="square" rtlCol="0">
            <a:spAutoFit/>
          </a:bodyPr>
          <a:lstStyle/>
          <a:p>
            <a:pPr algn="r"/>
            <a:fld id="{3F17F291-2120-4396-97E5-7EC76B2C334A}" type="slidenum">
              <a:rPr lang="es-ES" sz="900" smtClean="0"/>
              <a:pPr algn="r"/>
              <a:t>‹Nr.›</a:t>
            </a:fld>
            <a:endParaRPr lang="es-ES" sz="900" dirty="0"/>
          </a:p>
        </p:txBody>
      </p:sp>
      <p:sp>
        <p:nvSpPr>
          <p:cNvPr id="11" name="Date Placeholder 3"/>
          <p:cNvSpPr txBox="1">
            <a:spLocks/>
          </p:cNvSpPr>
          <p:nvPr userDrawn="1"/>
        </p:nvSpPr>
        <p:spPr>
          <a:xfrm>
            <a:off x="457200" y="4810660"/>
            <a:ext cx="1752600" cy="181511"/>
          </a:xfrm>
          <a:prstGeom prst="rect">
            <a:avLst/>
          </a:prstGeom>
        </p:spPr>
        <p:txBody>
          <a:bodyPr vert="horz" lIns="91440" tIns="45720" rIns="91440" bIns="45720" rtlCol="0" anchor="ctr"/>
          <a:lstStyle>
            <a:lvl1pPr algn="l">
              <a:defRPr sz="1200">
                <a:solidFill>
                  <a:srgbClr val="0C4262"/>
                </a:solidFill>
              </a:defRPr>
            </a:lvl1pPr>
          </a:lstStyle>
          <a:p>
            <a:pPr>
              <a:defRPr/>
            </a:pPr>
            <a:r>
              <a:rPr lang="es-ES" sz="900" dirty="0">
                <a:solidFill>
                  <a:schemeClr val="tx1"/>
                </a:solidFill>
                <a:latin typeface="Calibri" panose="020F0502020204030204" pitchFamily="34" charset="0"/>
                <a:cs typeface="Calibri" panose="020F0502020204030204" pitchFamily="34" charset="0"/>
              </a:rPr>
              <a:t>www</a:t>
            </a:r>
            <a:r>
              <a:rPr lang="es-ES" sz="900" dirty="0">
                <a:solidFill>
                  <a:srgbClr val="3E2984"/>
                </a:solidFill>
                <a:latin typeface="Calibri" panose="020F0502020204030204" pitchFamily="34" charset="0"/>
                <a:cs typeface="Calibri" panose="020F0502020204030204" pitchFamily="34" charset="0"/>
              </a:rPr>
              <a:t>.</a:t>
            </a:r>
            <a:r>
              <a:rPr lang="es-ES" sz="900" dirty="0">
                <a:solidFill>
                  <a:srgbClr val="28314F"/>
                </a:solidFill>
                <a:latin typeface="Calibri" panose="020F0502020204030204" pitchFamily="34" charset="0"/>
                <a:cs typeface="Calibri" panose="020F0502020204030204" pitchFamily="34" charset="0"/>
              </a:rPr>
              <a:t>BigPolicyCanvas</a:t>
            </a:r>
            <a:r>
              <a:rPr lang="es-ES" sz="900" dirty="0">
                <a:solidFill>
                  <a:srgbClr val="191919"/>
                </a:solidFill>
                <a:latin typeface="Calibri" panose="020F0502020204030204" pitchFamily="34" charset="0"/>
                <a:cs typeface="Calibri" panose="020F0502020204030204" pitchFamily="34" charset="0"/>
              </a:rPr>
              <a:t>.eu</a:t>
            </a:r>
            <a:endParaRPr lang="en-US" sz="900" dirty="0">
              <a:solidFill>
                <a:srgbClr val="191919"/>
              </a:solidFill>
              <a:latin typeface="Calibri" panose="020F0502020204030204" pitchFamily="34" charset="0"/>
              <a:cs typeface="Calibri" panose="020F0502020204030204" pitchFamily="34" charset="0"/>
            </a:endParaRPr>
          </a:p>
        </p:txBody>
      </p:sp>
      <p:pic>
        <p:nvPicPr>
          <p:cNvPr id="14" name="12 Imagen">
            <a:extLst>
              <a:ext uri="{FF2B5EF4-FFF2-40B4-BE49-F238E27FC236}">
                <a16:creationId xmlns:a16="http://schemas.microsoft.com/office/drawing/2014/main" id="{B191B6BB-6DB3-447A-A6F0-EF265C72976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862" y="134494"/>
            <a:ext cx="1756772" cy="939134"/>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12" name="Picture Placeholder 2"/>
          <p:cNvSpPr>
            <a:spLocks noGrp="1"/>
          </p:cNvSpPr>
          <p:nvPr>
            <p:ph type="pic" idx="1"/>
          </p:nvPr>
        </p:nvSpPr>
        <p:spPr>
          <a:xfrm>
            <a:off x="1524000" y="1085850"/>
            <a:ext cx="5486400" cy="2686050"/>
          </a:xfrm>
        </p:spPr>
        <p:txBody>
          <a:bodyPr/>
          <a:lstStyle>
            <a:lvl1pPr marL="0" indent="0">
              <a:buNone/>
              <a:defRPr sz="3200">
                <a:solidFill>
                  <a:srgbClr val="FFC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noProof="0"/>
          </a:p>
        </p:txBody>
      </p:sp>
      <p:sp>
        <p:nvSpPr>
          <p:cNvPr id="13" name="Text Placeholder 3"/>
          <p:cNvSpPr>
            <a:spLocks noGrp="1"/>
          </p:cNvSpPr>
          <p:nvPr>
            <p:ph type="body" sz="half" idx="2" hasCustomPrompt="1"/>
          </p:nvPr>
        </p:nvSpPr>
        <p:spPr>
          <a:xfrm>
            <a:off x="1524000" y="4171950"/>
            <a:ext cx="5486400" cy="342900"/>
          </a:xfrm>
        </p:spPr>
        <p:txBody>
          <a:bodyPr>
            <a:normAutofit/>
          </a:bodyPr>
          <a:lstStyle>
            <a:lvl1pPr marL="0" indent="0">
              <a:buNone/>
              <a:defRPr sz="1100">
                <a:solidFill>
                  <a:schemeClr val="bg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a:t>Click to edit Master text styles</a:t>
            </a:r>
          </a:p>
        </p:txBody>
      </p:sp>
      <p:sp>
        <p:nvSpPr>
          <p:cNvPr id="10" name="Rectangle 10"/>
          <p:cNvSpPr/>
          <p:nvPr userDrawn="1"/>
        </p:nvSpPr>
        <p:spPr>
          <a:xfrm>
            <a:off x="0" y="5029200"/>
            <a:ext cx="9144000" cy="126900"/>
          </a:xfrm>
          <a:prstGeom prst="rect">
            <a:avLst/>
          </a:prstGeom>
          <a:solidFill>
            <a:srgbClr val="2831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rgbClr val="9BC562"/>
              </a:solidFill>
            </a:endParaRPr>
          </a:p>
        </p:txBody>
      </p:sp>
      <p:sp>
        <p:nvSpPr>
          <p:cNvPr id="14" name="13 CuadroTexto"/>
          <p:cNvSpPr txBox="1"/>
          <p:nvPr userDrawn="1"/>
        </p:nvSpPr>
        <p:spPr>
          <a:xfrm>
            <a:off x="8001000" y="4762031"/>
            <a:ext cx="685800" cy="230832"/>
          </a:xfrm>
          <a:prstGeom prst="rect">
            <a:avLst/>
          </a:prstGeom>
          <a:noFill/>
        </p:spPr>
        <p:txBody>
          <a:bodyPr wrap="square" rtlCol="0">
            <a:spAutoFit/>
          </a:bodyPr>
          <a:lstStyle/>
          <a:p>
            <a:pPr algn="r"/>
            <a:fld id="{3F17F291-2120-4396-97E5-7EC76B2C334A}" type="slidenum">
              <a:rPr lang="es-ES" sz="900" smtClean="0"/>
              <a:pPr algn="r"/>
              <a:t>‹Nr.›</a:t>
            </a:fld>
            <a:endParaRPr lang="es-ES" sz="900" dirty="0"/>
          </a:p>
        </p:txBody>
      </p:sp>
      <p:sp>
        <p:nvSpPr>
          <p:cNvPr id="15" name="Title 6"/>
          <p:cNvSpPr>
            <a:spLocks noGrp="1"/>
          </p:cNvSpPr>
          <p:nvPr>
            <p:ph type="title" hasCustomPrompt="1"/>
          </p:nvPr>
        </p:nvSpPr>
        <p:spPr>
          <a:xfrm>
            <a:off x="457200" y="285750"/>
            <a:ext cx="5867400" cy="571500"/>
          </a:xfrm>
        </p:spPr>
        <p:txBody>
          <a:bodyPr anchor="t"/>
          <a:lstStyle>
            <a:lvl1pPr algn="l">
              <a:defRPr sz="1800" baseline="0">
                <a:solidFill>
                  <a:srgbClr val="28314F"/>
                </a:solidFill>
              </a:defRPr>
            </a:lvl1pPr>
          </a:lstStyle>
          <a:p>
            <a:r>
              <a:rPr lang="en-GB" noProof="0"/>
              <a:t>Click to edit Master title style</a:t>
            </a:r>
            <a:br>
              <a:rPr lang="en-GB" noProof="0"/>
            </a:br>
            <a:r>
              <a:rPr lang="en-GB" noProof="0"/>
              <a:t>line 2</a:t>
            </a:r>
          </a:p>
        </p:txBody>
      </p:sp>
      <p:sp>
        <p:nvSpPr>
          <p:cNvPr id="18" name="17 Rectángulo"/>
          <p:cNvSpPr/>
          <p:nvPr userDrawn="1"/>
        </p:nvSpPr>
        <p:spPr>
          <a:xfrm>
            <a:off x="0" y="857252"/>
            <a:ext cx="457200" cy="34289"/>
          </a:xfrm>
          <a:prstGeom prst="rect">
            <a:avLst/>
          </a:prstGeom>
          <a:solidFill>
            <a:srgbClr val="2831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19 Rectángulo"/>
          <p:cNvSpPr/>
          <p:nvPr userDrawn="1"/>
        </p:nvSpPr>
        <p:spPr>
          <a:xfrm flipV="1">
            <a:off x="457200" y="857250"/>
            <a:ext cx="6984000" cy="34291"/>
          </a:xfrm>
          <a:prstGeom prst="rect">
            <a:avLst/>
          </a:prstGeom>
          <a:solidFill>
            <a:srgbClr val="8313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Date Placeholder 3"/>
          <p:cNvSpPr txBox="1">
            <a:spLocks/>
          </p:cNvSpPr>
          <p:nvPr userDrawn="1"/>
        </p:nvSpPr>
        <p:spPr>
          <a:xfrm>
            <a:off x="457200" y="4810660"/>
            <a:ext cx="1752600" cy="181511"/>
          </a:xfrm>
          <a:prstGeom prst="rect">
            <a:avLst/>
          </a:prstGeom>
        </p:spPr>
        <p:txBody>
          <a:bodyPr vert="horz" lIns="91440" tIns="45720" rIns="91440" bIns="45720" rtlCol="0" anchor="ctr"/>
          <a:lstStyle>
            <a:lvl1pPr algn="l">
              <a:defRPr sz="1200">
                <a:solidFill>
                  <a:srgbClr val="0C4262"/>
                </a:solidFill>
              </a:defRPr>
            </a:lvl1pPr>
          </a:lstStyle>
          <a:p>
            <a:pPr>
              <a:defRPr/>
            </a:pPr>
            <a:r>
              <a:rPr lang="es-ES" sz="900" dirty="0">
                <a:solidFill>
                  <a:schemeClr val="tx1"/>
                </a:solidFill>
                <a:latin typeface="Calibri" panose="020F0502020204030204" pitchFamily="34" charset="0"/>
                <a:cs typeface="Calibri" panose="020F0502020204030204" pitchFamily="34" charset="0"/>
              </a:rPr>
              <a:t>www</a:t>
            </a:r>
            <a:r>
              <a:rPr lang="es-ES" sz="900" dirty="0">
                <a:solidFill>
                  <a:srgbClr val="3E2984"/>
                </a:solidFill>
                <a:latin typeface="Calibri" panose="020F0502020204030204" pitchFamily="34" charset="0"/>
                <a:cs typeface="Calibri" panose="020F0502020204030204" pitchFamily="34" charset="0"/>
              </a:rPr>
              <a:t>.</a:t>
            </a:r>
            <a:r>
              <a:rPr lang="es-ES" sz="900" dirty="0">
                <a:solidFill>
                  <a:srgbClr val="28314F"/>
                </a:solidFill>
                <a:latin typeface="Calibri" panose="020F0502020204030204" pitchFamily="34" charset="0"/>
                <a:cs typeface="Calibri" panose="020F0502020204030204" pitchFamily="34" charset="0"/>
              </a:rPr>
              <a:t>BigPolicyCanvas</a:t>
            </a:r>
            <a:r>
              <a:rPr lang="es-ES" sz="900" dirty="0">
                <a:solidFill>
                  <a:srgbClr val="191919"/>
                </a:solidFill>
                <a:latin typeface="Calibri" panose="020F0502020204030204" pitchFamily="34" charset="0"/>
                <a:cs typeface="Calibri" panose="020F0502020204030204" pitchFamily="34" charset="0"/>
              </a:rPr>
              <a:t>.eu</a:t>
            </a:r>
            <a:endParaRPr lang="en-US" sz="900" dirty="0">
              <a:solidFill>
                <a:srgbClr val="191919"/>
              </a:solidFill>
              <a:latin typeface="Calibri" panose="020F0502020204030204" pitchFamily="34" charset="0"/>
              <a:cs typeface="Calibri" panose="020F0502020204030204" pitchFamily="34" charset="0"/>
            </a:endParaRPr>
          </a:p>
        </p:txBody>
      </p:sp>
      <p:pic>
        <p:nvPicPr>
          <p:cNvPr id="19" name="12 Imagen">
            <a:extLst>
              <a:ext uri="{FF2B5EF4-FFF2-40B4-BE49-F238E27FC236}">
                <a16:creationId xmlns:a16="http://schemas.microsoft.com/office/drawing/2014/main" id="{DC95041C-006A-428B-B3E2-200840C2B6A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862" y="134494"/>
            <a:ext cx="1756772" cy="939134"/>
          </a:xfrm>
          <a:prstGeom prst="rect">
            <a:avLst/>
          </a:prstGeom>
        </p:spPr>
      </p:pic>
      <p:sp>
        <p:nvSpPr>
          <p:cNvPr id="5" name="Text Placeholder 4">
            <a:extLst>
              <a:ext uri="{FF2B5EF4-FFF2-40B4-BE49-F238E27FC236}">
                <a16:creationId xmlns:a16="http://schemas.microsoft.com/office/drawing/2014/main" id="{9EC58C4C-ACB8-4A03-A85F-EAC820809EF1}"/>
              </a:ext>
            </a:extLst>
          </p:cNvPr>
          <p:cNvSpPr>
            <a:spLocks noGrp="1"/>
          </p:cNvSpPr>
          <p:nvPr>
            <p:ph type="body" sz="quarter" idx="10" hasCustomPrompt="1"/>
          </p:nvPr>
        </p:nvSpPr>
        <p:spPr>
          <a:xfrm>
            <a:off x="1524000" y="3886200"/>
            <a:ext cx="5526000" cy="284400"/>
          </a:xfrm>
          <a:solidFill>
            <a:srgbClr val="4E1D50"/>
          </a:solidFill>
        </p:spPr>
        <p:txBody>
          <a:bodyPr>
            <a:normAutofit/>
          </a:bodyPr>
          <a:lstStyle>
            <a:lvl1pPr marL="0" indent="0">
              <a:buNone/>
              <a:defRPr sz="14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GB" noProof="0"/>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GB" noProof="0"/>
              <a:t>Click to edit Master text styles</a:t>
            </a:r>
          </a:p>
          <a:p>
            <a:pPr lvl="1"/>
            <a:r>
              <a:rPr lang="en-GB" noProof="0"/>
              <a:t>Second level</a:t>
            </a:r>
          </a:p>
          <a:p>
            <a:pPr lvl="2"/>
            <a:r>
              <a:rPr lang="en-GB" noProof="0"/>
              <a:t>Third level </a:t>
            </a:r>
          </a:p>
          <a:p>
            <a:pPr lvl="3"/>
            <a:r>
              <a:rPr lang="en-GB" noProof="0"/>
              <a:t>Fourth level</a:t>
            </a:r>
          </a:p>
          <a:p>
            <a:pPr lvl="4"/>
            <a:r>
              <a:rPr lang="en-GB" noProof="0"/>
              <a:t>Fifth level</a:t>
            </a:r>
          </a:p>
          <a:p>
            <a:pPr lvl="4"/>
            <a:endParaRPr lang="en-GB" noProof="0"/>
          </a:p>
          <a:p>
            <a:pPr lvl="4"/>
            <a:endParaRPr lang="en-GB" noProof="0"/>
          </a:p>
          <a:p>
            <a:pPr lvl="4"/>
            <a:endParaRPr lang="en-GB" noProof="0"/>
          </a:p>
        </p:txBody>
      </p:sp>
      <p:sp>
        <p:nvSpPr>
          <p:cNvPr id="2" name="Title Placeholder 1"/>
          <p:cNvSpPr>
            <a:spLocks noGrp="1"/>
          </p:cNvSpPr>
          <p:nvPr>
            <p:ph type="title"/>
          </p:nvPr>
        </p:nvSpPr>
        <p:spPr>
          <a:xfrm>
            <a:off x="457200" y="-114300"/>
            <a:ext cx="5867400" cy="800100"/>
          </a:xfrm>
          <a:prstGeom prst="rect">
            <a:avLst/>
          </a:prstGeom>
        </p:spPr>
        <p:txBody>
          <a:bodyPr vert="horz" lIns="91440" tIns="45720" rIns="91440" bIns="45720" rtlCol="0" anchor="b">
            <a:noAutofit/>
          </a:bodyPr>
          <a:lstStyle/>
          <a:p>
            <a:r>
              <a:rPr lang="en-GB" noProof="0"/>
              <a:t>Title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0" r:id="rId4"/>
  </p:sldLayoutIdLst>
  <p:hf hdr="0" dt="0"/>
  <p:txStyles>
    <p:titleStyle>
      <a:lvl1pPr algn="l" defTabSz="914400" rtl="0" eaLnBrk="1" latinLnBrk="0" hangingPunct="1">
        <a:spcBef>
          <a:spcPct val="0"/>
        </a:spcBef>
        <a:buNone/>
        <a:tabLst>
          <a:tab pos="2600325" algn="l"/>
        </a:tabLst>
        <a:defRPr sz="3600" i="0" kern="1200">
          <a:solidFill>
            <a:srgbClr val="B34074"/>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ct val="20000"/>
        </a:spcBef>
        <a:buFont typeface="Wingdings" pitchFamily="2" charset="2"/>
        <a:buChar char="§"/>
        <a:defRPr sz="3200" kern="1200">
          <a:solidFill>
            <a:srgbClr val="C00000"/>
          </a:solidFill>
          <a:latin typeface="+mn-lt"/>
          <a:ea typeface="+mn-ea"/>
          <a:cs typeface="+mn-cs"/>
        </a:defRPr>
      </a:lvl1pPr>
      <a:lvl2pPr marL="742950" indent="-285750" algn="l" defTabSz="914400" rtl="0" eaLnBrk="1" latinLnBrk="0" hangingPunct="1">
        <a:spcBef>
          <a:spcPct val="20000"/>
        </a:spcBef>
        <a:buClr>
          <a:srgbClr val="C00000"/>
        </a:buClr>
        <a:buFont typeface="Wingdings" pitchFamily="2" charset="2"/>
        <a:buChar char="§"/>
        <a:defRPr sz="2400" kern="1200">
          <a:solidFill>
            <a:schemeClr val="bg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000" kern="1200">
          <a:solidFill>
            <a:schemeClr val="bg1">
              <a:lumMod val="75000"/>
            </a:schemeClr>
          </a:solidFill>
          <a:latin typeface="+mn-lt"/>
          <a:ea typeface="+mn-ea"/>
          <a:cs typeface="+mn-cs"/>
        </a:defRPr>
      </a:lvl3pPr>
      <a:lvl4pPr marL="1600200" indent="-228600" algn="l" defTabSz="914400" rtl="0" eaLnBrk="1" latinLnBrk="0" hangingPunct="1">
        <a:spcBef>
          <a:spcPct val="20000"/>
        </a:spcBef>
        <a:buFont typeface="Wingdings" pitchFamily="2" charset="2"/>
        <a:buChar char="§"/>
        <a:defRPr sz="1800" kern="1200">
          <a:solidFill>
            <a:schemeClr val="bg1"/>
          </a:solidFill>
          <a:latin typeface="+mn-lt"/>
          <a:ea typeface="+mn-ea"/>
          <a:cs typeface="+mn-cs"/>
        </a:defRPr>
      </a:lvl4pPr>
      <a:lvl5pPr marL="2057400" indent="-228600" algn="l" defTabSz="914400" rtl="0" eaLnBrk="1" latinLnBrk="0" hangingPunct="1">
        <a:spcBef>
          <a:spcPct val="20000"/>
        </a:spcBef>
        <a:buFont typeface="Wingdings" pitchFamily="2" charset="2"/>
        <a:buChar char="§"/>
        <a:defRPr sz="14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6.png"/><Relationship Id="rId7"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hyperlink" Target="mailto:francesco.mureddu@lisboncouncil.net" TargetMode="External"/><Relationship Id="rId9" Type="http://schemas.openxmlformats.org/officeDocument/2006/relationships/image" Target="../media/image2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hyperlink" Target="https://www.bigpolicycanvas.eu/results/roadmap" TargetMode="External"/><Relationship Id="rId7"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22"/>
          <p:cNvSpPr txBox="1"/>
          <p:nvPr/>
        </p:nvSpPr>
        <p:spPr>
          <a:xfrm>
            <a:off x="2362200" y="2114550"/>
            <a:ext cx="6166511" cy="523220"/>
          </a:xfrm>
          <a:prstGeom prst="rect">
            <a:avLst/>
          </a:prstGeom>
          <a:noFill/>
        </p:spPr>
        <p:txBody>
          <a:bodyPr wrap="square" rtlCol="0">
            <a:spAutoFit/>
          </a:bodyPr>
          <a:lstStyle/>
          <a:p>
            <a:r>
              <a:rPr lang="en-GB" sz="2800" b="1" dirty="0" smtClean="0">
                <a:solidFill>
                  <a:srgbClr val="28314F"/>
                </a:solidFill>
              </a:rPr>
              <a:t>Big policy Canvas Roadmap</a:t>
            </a:r>
            <a:endParaRPr lang="en-GB" sz="2800" b="1" dirty="0">
              <a:solidFill>
                <a:srgbClr val="28314F"/>
              </a:solidFill>
            </a:endParaRPr>
          </a:p>
        </p:txBody>
      </p:sp>
      <p:sp>
        <p:nvSpPr>
          <p:cNvPr id="9" name="Rectangle 14"/>
          <p:cNvSpPr/>
          <p:nvPr/>
        </p:nvSpPr>
        <p:spPr>
          <a:xfrm>
            <a:off x="2606412" y="3949248"/>
            <a:ext cx="4267200" cy="338554"/>
          </a:xfrm>
          <a:prstGeom prst="rect">
            <a:avLst/>
          </a:prstGeom>
        </p:spPr>
        <p:txBody>
          <a:bodyPr wrap="square">
            <a:spAutoFit/>
          </a:bodyPr>
          <a:lstStyle/>
          <a:p>
            <a:r>
              <a:rPr lang="en-US" sz="1600" b="1" dirty="0" smtClean="0">
                <a:solidFill>
                  <a:schemeClr val="bg1">
                    <a:lumMod val="65000"/>
                  </a:schemeClr>
                </a:solidFill>
              </a:rPr>
              <a:t>Vienna – 14 November 2018</a:t>
            </a:r>
            <a:endParaRPr lang="en-US" sz="1600" b="1" dirty="0">
              <a:solidFill>
                <a:schemeClr val="bg1">
                  <a:lumMod val="65000"/>
                </a:schemeClr>
              </a:solidFill>
            </a:endParaRPr>
          </a:p>
        </p:txBody>
      </p:sp>
      <p:sp>
        <p:nvSpPr>
          <p:cNvPr id="10" name="TextBox 43"/>
          <p:cNvSpPr txBox="1"/>
          <p:nvPr/>
        </p:nvSpPr>
        <p:spPr>
          <a:xfrm>
            <a:off x="2362200" y="2644973"/>
            <a:ext cx="6355918" cy="338554"/>
          </a:xfrm>
          <a:prstGeom prst="rect">
            <a:avLst/>
          </a:prstGeom>
          <a:noFill/>
        </p:spPr>
        <p:txBody>
          <a:bodyPr wrap="square" rtlCol="0">
            <a:spAutoFit/>
          </a:bodyPr>
          <a:lstStyle/>
          <a:p>
            <a:r>
              <a:rPr lang="en-GB" sz="1600" b="1" dirty="0" smtClean="0">
                <a:solidFill>
                  <a:srgbClr val="F3921D"/>
                </a:solidFill>
              </a:rPr>
              <a:t>Defining </a:t>
            </a:r>
            <a:r>
              <a:rPr lang="en-GB" sz="1600" b="1" dirty="0">
                <a:solidFill>
                  <a:srgbClr val="F3921D"/>
                </a:solidFill>
              </a:rPr>
              <a:t>the Future of Decision and Policy Making through Big Data</a:t>
            </a:r>
          </a:p>
        </p:txBody>
      </p:sp>
      <p:sp>
        <p:nvSpPr>
          <p:cNvPr id="11" name="Rectangle 44"/>
          <p:cNvSpPr/>
          <p:nvPr/>
        </p:nvSpPr>
        <p:spPr>
          <a:xfrm>
            <a:off x="2606412" y="3693341"/>
            <a:ext cx="4267200" cy="338554"/>
          </a:xfrm>
          <a:prstGeom prst="rect">
            <a:avLst/>
          </a:prstGeom>
        </p:spPr>
        <p:txBody>
          <a:bodyPr wrap="square">
            <a:spAutoFit/>
          </a:bodyPr>
          <a:lstStyle/>
          <a:p>
            <a:r>
              <a:rPr lang="en-US" sz="1600" b="1" dirty="0">
                <a:solidFill>
                  <a:schemeClr val="bg1">
                    <a:lumMod val="65000"/>
                  </a:schemeClr>
                </a:solidFill>
              </a:rPr>
              <a:t>Dr Francesco </a:t>
            </a:r>
            <a:r>
              <a:rPr lang="en-US" sz="1600" b="1" dirty="0" smtClean="0">
                <a:solidFill>
                  <a:schemeClr val="bg1">
                    <a:lumMod val="65000"/>
                  </a:schemeClr>
                </a:solidFill>
              </a:rPr>
              <a:t>Mureddu - </a:t>
            </a:r>
            <a:r>
              <a:rPr lang="en-US" sz="1600" b="1" dirty="0">
                <a:solidFill>
                  <a:schemeClr val="bg1">
                    <a:lumMod val="65000"/>
                  </a:schemeClr>
                </a:solidFill>
              </a:rPr>
              <a:t>Lisbon Council</a:t>
            </a:r>
          </a:p>
        </p:txBody>
      </p:sp>
      <p:sp>
        <p:nvSpPr>
          <p:cNvPr id="18" name="Rectangle 20"/>
          <p:cNvSpPr/>
          <p:nvPr/>
        </p:nvSpPr>
        <p:spPr>
          <a:xfrm>
            <a:off x="4876800" y="4556012"/>
            <a:ext cx="2875113" cy="507831"/>
          </a:xfrm>
          <a:prstGeom prst="rect">
            <a:avLst/>
          </a:prstGeom>
        </p:spPr>
        <p:txBody>
          <a:bodyPr wrap="square" lIns="0" rIns="0">
            <a:spAutoFit/>
          </a:bodyPr>
          <a:lstStyle/>
          <a:p>
            <a:r>
              <a:rPr lang="en-US" sz="900" dirty="0">
                <a:solidFill>
                  <a:schemeClr val="bg1">
                    <a:lumMod val="50000"/>
                  </a:schemeClr>
                </a:solidFill>
              </a:rPr>
              <a:t>This project has received funding from the European Union’s Horizon 2020 research and innovation </a:t>
            </a:r>
            <a:r>
              <a:rPr lang="en-US" sz="900" dirty="0" err="1">
                <a:solidFill>
                  <a:schemeClr val="bg1">
                    <a:lumMod val="50000"/>
                  </a:schemeClr>
                </a:solidFill>
              </a:rPr>
              <a:t>programme</a:t>
            </a:r>
            <a:r>
              <a:rPr lang="en-US" sz="900" dirty="0">
                <a:solidFill>
                  <a:schemeClr val="bg1">
                    <a:lumMod val="50000"/>
                  </a:schemeClr>
                </a:solidFill>
              </a:rPr>
              <a:t> under grant agreement No 769623</a:t>
            </a:r>
            <a:endParaRPr lang="en-GB" sz="900" b="1" dirty="0">
              <a:solidFill>
                <a:schemeClr val="bg1">
                  <a:lumMod val="50000"/>
                </a:schemeClr>
              </a:solidFill>
            </a:endParaRPr>
          </a:p>
        </p:txBody>
      </p:sp>
      <p:sp>
        <p:nvSpPr>
          <p:cNvPr id="21" name="Date Placeholder 3"/>
          <p:cNvSpPr txBox="1">
            <a:spLocks/>
          </p:cNvSpPr>
          <p:nvPr/>
        </p:nvSpPr>
        <p:spPr>
          <a:xfrm>
            <a:off x="6869579" y="3865655"/>
            <a:ext cx="1848539" cy="167186"/>
          </a:xfrm>
          <a:prstGeom prst="rect">
            <a:avLst/>
          </a:prstGeom>
        </p:spPr>
        <p:txBody>
          <a:bodyPr vert="horz" lIns="0" tIns="45720" rIns="0" bIns="45720" rtlCol="0" anchor="ctr"/>
          <a:lstStyle>
            <a:lvl1pPr algn="l">
              <a:defRPr sz="1200">
                <a:solidFill>
                  <a:srgbClr val="0C4262"/>
                </a:solidFill>
              </a:defRPr>
            </a:lvl1pPr>
          </a:lstStyle>
          <a:p>
            <a:pPr lvl="0" algn="r">
              <a:defRPr/>
            </a:pPr>
            <a:r>
              <a:rPr kumimoji="0" lang="es-ES" sz="1100" b="1" i="0" u="none" strike="noStrike" kern="1200" cap="none" spc="0" normalizeH="0" baseline="0" noProof="0" dirty="0">
                <a:ln>
                  <a:noFill/>
                </a:ln>
                <a:solidFill>
                  <a:schemeClr val="bg1">
                    <a:lumMod val="65000"/>
                  </a:schemeClr>
                </a:solidFill>
                <a:effectLst/>
                <a:uLnTx/>
                <a:uFillTx/>
                <a:latin typeface="Comfortaa" panose="020F0603070200060003" pitchFamily="34" charset="0"/>
              </a:rPr>
              <a:t>www.</a:t>
            </a:r>
            <a:r>
              <a:rPr lang="es-ES" sz="1100" b="1" dirty="0">
                <a:solidFill>
                  <a:srgbClr val="F3921D"/>
                </a:solidFill>
                <a:latin typeface="Comfortaa" panose="020F0603070200060003" pitchFamily="34" charset="0"/>
              </a:rPr>
              <a:t>Bi</a:t>
            </a:r>
            <a:r>
              <a:rPr kumimoji="0" lang="es-ES" sz="1100" b="1" i="0" u="none" strike="noStrike" kern="1200" cap="none" spc="0" normalizeH="0" baseline="0" noProof="0" dirty="0">
                <a:ln>
                  <a:noFill/>
                </a:ln>
                <a:solidFill>
                  <a:srgbClr val="F3921D"/>
                </a:solidFill>
                <a:effectLst/>
                <a:uLnTx/>
                <a:uFillTx/>
                <a:latin typeface="Comfortaa" panose="020F0603070200060003" pitchFamily="34" charset="0"/>
              </a:rPr>
              <a:t>gPolicyCanvas</a:t>
            </a:r>
            <a:r>
              <a:rPr kumimoji="0" lang="es-ES" sz="1100" b="1" i="0" u="none" strike="noStrike" kern="1200" cap="none" spc="0" normalizeH="0" baseline="0" noProof="0" dirty="0">
                <a:ln>
                  <a:noFill/>
                </a:ln>
                <a:solidFill>
                  <a:schemeClr val="bg1">
                    <a:lumMod val="65000"/>
                  </a:schemeClr>
                </a:solidFill>
                <a:effectLst/>
                <a:uLnTx/>
                <a:uFillTx/>
                <a:latin typeface="Comfortaa" panose="020F0603070200060003" pitchFamily="34" charset="0"/>
              </a:rPr>
              <a:t>.eu</a:t>
            </a:r>
            <a:endParaRPr kumimoji="0" lang="en-US" sz="1100" b="1" i="0" u="none" strike="noStrike" kern="1200" cap="none" spc="0" normalizeH="0" baseline="0" noProof="0" dirty="0">
              <a:ln>
                <a:noFill/>
              </a:ln>
              <a:solidFill>
                <a:schemeClr val="bg1">
                  <a:lumMod val="65000"/>
                </a:schemeClr>
              </a:solidFill>
              <a:effectLst/>
              <a:uLnTx/>
              <a:uFillTx/>
              <a:latin typeface="Comfortaa" panose="020F0603070200060003" pitchFamily="34" charset="0"/>
            </a:endParaRPr>
          </a:p>
        </p:txBody>
      </p:sp>
      <p:pic>
        <p:nvPicPr>
          <p:cNvPr id="5" name="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1480" y="177248"/>
            <a:ext cx="3404806" cy="1822799"/>
          </a:xfrm>
          <a:prstGeom prst="rect">
            <a:avLst/>
          </a:prstGeom>
        </p:spPr>
      </p:pic>
      <p:sp>
        <p:nvSpPr>
          <p:cNvPr id="27" name="26 Rectángulo"/>
          <p:cNvSpPr/>
          <p:nvPr/>
        </p:nvSpPr>
        <p:spPr>
          <a:xfrm>
            <a:off x="8991600" y="0"/>
            <a:ext cx="159744" cy="5143500"/>
          </a:xfrm>
          <a:prstGeom prst="rect">
            <a:avLst/>
          </a:prstGeom>
          <a:solidFill>
            <a:srgbClr val="2831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8" name="27 Rectángulo"/>
          <p:cNvSpPr/>
          <p:nvPr/>
        </p:nvSpPr>
        <p:spPr>
          <a:xfrm>
            <a:off x="8991601" y="1085850"/>
            <a:ext cx="159744" cy="544408"/>
          </a:xfrm>
          <a:prstGeom prst="rect">
            <a:avLst/>
          </a:prstGeom>
          <a:solidFill>
            <a:srgbClr val="B915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9" name="2 Imagen">
            <a:extLst>
              <a:ext uri="{FF2B5EF4-FFF2-40B4-BE49-F238E27FC236}">
                <a16:creationId xmlns:a16="http://schemas.microsoft.com/office/drawing/2014/main" id="{DF7DE10E-1047-4D9D-AFFC-BEB87B5049C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7984" t="14164" r="38462" b="14756"/>
          <a:stretch/>
        </p:blipFill>
        <p:spPr>
          <a:xfrm>
            <a:off x="180097" y="1029927"/>
            <a:ext cx="2226847" cy="3780000"/>
          </a:xfrm>
          <a:prstGeom prst="rect">
            <a:avLst/>
          </a:prstGeom>
          <a:ln>
            <a:noFill/>
          </a:ln>
          <a:effectLst>
            <a:outerShdw blurRad="292100" dist="139700" dir="2700000" algn="tl" rotWithShape="0">
              <a:srgbClr val="333333">
                <a:alpha val="65000"/>
              </a:srgbClr>
            </a:outerShdw>
          </a:effectLst>
        </p:spPr>
      </p:pic>
      <p:pic>
        <p:nvPicPr>
          <p:cNvPr id="30" name="19 Imagen">
            <a:extLst>
              <a:ext uri="{FF2B5EF4-FFF2-40B4-BE49-F238E27FC236}">
                <a16:creationId xmlns:a16="http://schemas.microsoft.com/office/drawing/2014/main" id="{8C09C3E5-D942-4974-9105-D89DEF61AF4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85419" y="4258839"/>
            <a:ext cx="954378" cy="954378"/>
          </a:xfrm>
          <a:prstGeom prst="rect">
            <a:avLst/>
          </a:prstGeom>
        </p:spPr>
      </p:pic>
      <p:pic>
        <p:nvPicPr>
          <p:cNvPr id="31" name="Picture 30">
            <a:extLst>
              <a:ext uri="{FF2B5EF4-FFF2-40B4-BE49-F238E27FC236}">
                <a16:creationId xmlns:a16="http://schemas.microsoft.com/office/drawing/2014/main" id="{9E8B2925-C898-4DAD-ADFE-C3ABDA2FFD2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88615" y="2952750"/>
            <a:ext cx="933333" cy="933333"/>
          </a:xfrm>
          <a:prstGeom prst="rect">
            <a:avLst/>
          </a:prstGeom>
        </p:spPr>
      </p:pic>
    </p:spTree>
    <p:extLst>
      <p:ext uri="{BB962C8B-B14F-4D97-AF65-F5344CB8AC3E}">
        <p14:creationId xmlns:p14="http://schemas.microsoft.com/office/powerpoint/2010/main" val="2196534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61950"/>
            <a:ext cx="6934200" cy="571500"/>
          </a:xfrm>
        </p:spPr>
        <p:txBody>
          <a:bodyPr/>
          <a:lstStyle/>
          <a:p>
            <a:r>
              <a:rPr lang="es-ES_tradnl" b="1" dirty="0" err="1" smtClean="0"/>
              <a:t>Clusters</a:t>
            </a:r>
            <a:r>
              <a:rPr lang="es-ES_tradnl" b="1" dirty="0" smtClean="0"/>
              <a:t> and Research Challenges</a:t>
            </a:r>
            <a:endParaRPr lang="es-ES" b="1" dirty="0"/>
          </a:p>
        </p:txBody>
      </p:sp>
      <p:sp>
        <p:nvSpPr>
          <p:cNvPr id="4" name="Rectangle 3"/>
          <p:cNvSpPr/>
          <p:nvPr/>
        </p:nvSpPr>
        <p:spPr>
          <a:xfrm>
            <a:off x="457200" y="1123950"/>
            <a:ext cx="8382000" cy="2893100"/>
          </a:xfrm>
          <a:prstGeom prst="rect">
            <a:avLst/>
          </a:prstGeom>
        </p:spPr>
        <p:txBody>
          <a:bodyPr wrap="square">
            <a:spAutoFit/>
          </a:bodyPr>
          <a:lstStyle/>
          <a:p>
            <a:pPr marL="285750" indent="-285750" algn="just">
              <a:buFont typeface="Arial" charset="0"/>
              <a:buChar char="•"/>
            </a:pPr>
            <a:r>
              <a:rPr lang="es-ES_tradnl" sz="1400" b="1" dirty="0" smtClean="0"/>
              <a:t>C1 - </a:t>
            </a:r>
            <a:r>
              <a:rPr lang="es-ES_tradnl" sz="1400" b="1" dirty="0" err="1" smtClean="0"/>
              <a:t>Transparency</a:t>
            </a:r>
            <a:r>
              <a:rPr lang="es-ES_tradnl" sz="1400" b="1" dirty="0" smtClean="0"/>
              <a:t> </a:t>
            </a:r>
            <a:r>
              <a:rPr lang="es-ES_tradnl" sz="1400" b="1" dirty="0"/>
              <a:t>in the </a:t>
            </a:r>
            <a:r>
              <a:rPr lang="es-ES_tradnl" sz="1400" b="1" dirty="0" err="1"/>
              <a:t>Policy</a:t>
            </a:r>
            <a:r>
              <a:rPr lang="es-ES_tradnl" sz="1400" b="1" dirty="0"/>
              <a:t> Making Action </a:t>
            </a:r>
            <a:endParaRPr lang="es-ES_tradnl" sz="1400" b="1" dirty="0" smtClean="0"/>
          </a:p>
          <a:p>
            <a:pPr marL="742950" lvl="1" indent="-285750" algn="just">
              <a:buFont typeface="Arial" charset="0"/>
              <a:buChar char="•"/>
            </a:pPr>
            <a:r>
              <a:rPr lang="en-US" sz="1400" b="1" dirty="0" smtClean="0">
                <a:solidFill>
                  <a:srgbClr val="B51881"/>
                </a:solidFill>
                <a:latin typeface="Calibri" charset="0"/>
                <a:ea typeface="Calibri" charset="0"/>
                <a:cs typeface="Calibri" charset="0"/>
              </a:rPr>
              <a:t>RC: legitimacy </a:t>
            </a:r>
            <a:r>
              <a:rPr lang="en-US" sz="1400" b="1" dirty="0">
                <a:solidFill>
                  <a:srgbClr val="B51881"/>
                </a:solidFill>
                <a:latin typeface="Calibri" charset="0"/>
                <a:ea typeface="Calibri" charset="0"/>
                <a:cs typeface="Calibri" charset="0"/>
              </a:rPr>
              <a:t>of hypernudging in government, i.e. </a:t>
            </a:r>
            <a:r>
              <a:rPr lang="en-US" sz="1400" b="1" dirty="0" smtClean="0">
                <a:solidFill>
                  <a:srgbClr val="B51881"/>
                </a:solidFill>
                <a:latin typeface="Calibri" charset="0"/>
                <a:ea typeface="Calibri" charset="0"/>
                <a:cs typeface="Calibri" charset="0"/>
              </a:rPr>
              <a:t>combination of predictive analytics </a:t>
            </a:r>
            <a:r>
              <a:rPr lang="en-US" sz="1400" b="1" dirty="0">
                <a:solidFill>
                  <a:srgbClr val="B51881"/>
                </a:solidFill>
                <a:latin typeface="Calibri" charset="0"/>
                <a:ea typeface="Calibri" charset="0"/>
                <a:cs typeface="Calibri" charset="0"/>
              </a:rPr>
              <a:t>with behavioral nudge </a:t>
            </a:r>
            <a:r>
              <a:rPr lang="en-US" sz="1400" b="1" dirty="0" smtClean="0">
                <a:solidFill>
                  <a:srgbClr val="B51881"/>
                </a:solidFill>
                <a:latin typeface="Calibri" charset="0"/>
                <a:ea typeface="Calibri" charset="0"/>
                <a:cs typeface="Calibri" charset="0"/>
              </a:rPr>
              <a:t>applications (Misuraca and Parycek)</a:t>
            </a:r>
          </a:p>
          <a:p>
            <a:pPr marL="285750" indent="-285750" algn="just">
              <a:buFont typeface="Arial" charset="0"/>
              <a:buChar char="•"/>
            </a:pPr>
            <a:r>
              <a:rPr lang="es-ES_tradnl" sz="1400" b="1" dirty="0" smtClean="0"/>
              <a:t>C2 - Data </a:t>
            </a:r>
            <a:r>
              <a:rPr lang="es-ES_tradnl" sz="1400" b="1" dirty="0" err="1"/>
              <a:t>Ownership</a:t>
            </a:r>
            <a:r>
              <a:rPr lang="es-ES_tradnl" sz="1400" b="1" dirty="0"/>
              <a:t>, </a:t>
            </a:r>
            <a:r>
              <a:rPr lang="es-ES_tradnl" sz="1400" b="1" dirty="0" err="1"/>
              <a:t>Privacy</a:t>
            </a:r>
            <a:r>
              <a:rPr lang="es-ES_tradnl" sz="1400" b="1" dirty="0"/>
              <a:t> and </a:t>
            </a:r>
            <a:r>
              <a:rPr lang="es-ES_tradnl" sz="1400" b="1" dirty="0" smtClean="0"/>
              <a:t>Security</a:t>
            </a:r>
          </a:p>
          <a:p>
            <a:pPr marL="742950" lvl="1" indent="-285750" algn="just">
              <a:buFont typeface="Arial" charset="0"/>
              <a:buChar char="•"/>
            </a:pPr>
            <a:r>
              <a:rPr lang="en-US" sz="1400" b="1" dirty="0" smtClean="0">
                <a:solidFill>
                  <a:srgbClr val="B51881"/>
                </a:solidFill>
                <a:latin typeface="Calibri" charset="0"/>
                <a:ea typeface="Calibri" charset="0"/>
                <a:cs typeface="Calibri" charset="0"/>
              </a:rPr>
              <a:t>RC: m</a:t>
            </a:r>
            <a:r>
              <a:rPr lang="en-US" sz="1400" b="1" dirty="0" smtClean="0">
                <a:solidFill>
                  <a:srgbClr val="B51881"/>
                </a:solidFill>
              </a:rPr>
              <a:t>assive </a:t>
            </a:r>
            <a:r>
              <a:rPr lang="en-US" sz="1400" b="1" dirty="0">
                <a:solidFill>
                  <a:srgbClr val="B51881"/>
                </a:solidFill>
              </a:rPr>
              <a:t>interconnection, i.e. massive number of objects/things/sensors/devices connected through the information and communications infrastructure to provide value-added services </a:t>
            </a:r>
          </a:p>
          <a:p>
            <a:pPr marL="285750" indent="-285750" algn="just">
              <a:buFont typeface="Arial" charset="0"/>
              <a:buChar char="•"/>
            </a:pPr>
            <a:r>
              <a:rPr lang="es-ES_tradnl" sz="1400" b="1" dirty="0" smtClean="0"/>
              <a:t>C3 - Methodology </a:t>
            </a:r>
            <a:r>
              <a:rPr lang="es-ES_tradnl" sz="1400" b="1" dirty="0"/>
              <a:t>for Data Collection and </a:t>
            </a:r>
            <a:r>
              <a:rPr lang="es-ES_tradnl" sz="1400" b="1" dirty="0" err="1" smtClean="0"/>
              <a:t>Combination</a:t>
            </a:r>
            <a:endParaRPr lang="es-ES_tradnl" sz="1400" b="1" dirty="0" smtClean="0"/>
          </a:p>
          <a:p>
            <a:pPr marL="742950" lvl="1" indent="-285750" algn="just">
              <a:buFont typeface="Arial" charset="0"/>
              <a:buChar char="•"/>
            </a:pPr>
            <a:r>
              <a:rPr lang="en-US" sz="1400" b="1" dirty="0" smtClean="0">
                <a:solidFill>
                  <a:srgbClr val="B51881"/>
                </a:solidFill>
                <a:latin typeface="Calibri" charset="0"/>
                <a:ea typeface="Calibri" charset="0"/>
                <a:cs typeface="Calibri" charset="0"/>
              </a:rPr>
              <a:t>RC: extraction </a:t>
            </a:r>
            <a:r>
              <a:rPr lang="en-US" sz="1400" b="1" dirty="0">
                <a:solidFill>
                  <a:srgbClr val="B51881"/>
                </a:solidFill>
                <a:latin typeface="Calibri" charset="0"/>
                <a:ea typeface="Calibri" charset="0"/>
                <a:cs typeface="Calibri" charset="0"/>
              </a:rPr>
              <a:t>of mean and data quality: </a:t>
            </a:r>
            <a:r>
              <a:rPr lang="en-US" sz="1400" b="1" dirty="0">
                <a:solidFill>
                  <a:srgbClr val="B51881"/>
                </a:solidFill>
              </a:rPr>
              <a:t>most big data will be a combination of existing and different data sources to be repurposed for another </a:t>
            </a:r>
            <a:r>
              <a:rPr lang="en-US" sz="1400" b="1" dirty="0" smtClean="0">
                <a:solidFill>
                  <a:srgbClr val="B51881"/>
                </a:solidFill>
              </a:rPr>
              <a:t>goal</a:t>
            </a:r>
          </a:p>
          <a:p>
            <a:pPr marL="285750" indent="-285750" algn="just">
              <a:buFont typeface="Arial" charset="0"/>
              <a:buChar char="•"/>
            </a:pPr>
            <a:r>
              <a:rPr lang="es-ES_tradnl" sz="1400" b="1" dirty="0" smtClean="0"/>
              <a:t>C4 - </a:t>
            </a:r>
            <a:r>
              <a:rPr lang="es-ES_tradnl" sz="1400" b="1" dirty="0" err="1" smtClean="0"/>
              <a:t>Simulations</a:t>
            </a:r>
            <a:r>
              <a:rPr lang="es-ES_tradnl" sz="1400" b="1" dirty="0" smtClean="0"/>
              <a:t> and </a:t>
            </a:r>
            <a:r>
              <a:rPr lang="es-ES_tradnl" sz="1400" b="1" dirty="0" err="1" smtClean="0"/>
              <a:t>Decision</a:t>
            </a:r>
            <a:r>
              <a:rPr lang="es-ES_tradnl" sz="1400" b="1" dirty="0" smtClean="0"/>
              <a:t> Support Tools </a:t>
            </a:r>
          </a:p>
          <a:p>
            <a:pPr marL="742950" lvl="1" indent="-285750" algn="just">
              <a:buFont typeface="Arial" charset="0"/>
              <a:buChar char="•"/>
            </a:pPr>
            <a:r>
              <a:rPr lang="es-ES_tradnl" sz="1400" b="1" dirty="0" smtClean="0">
                <a:solidFill>
                  <a:srgbClr val="B51881"/>
                </a:solidFill>
                <a:latin typeface="Calibri" charset="0"/>
                <a:ea typeface="Calibri" charset="0"/>
                <a:cs typeface="Calibri" charset="0"/>
              </a:rPr>
              <a:t>RC: </a:t>
            </a:r>
            <a:r>
              <a:rPr lang="en-US" sz="1400" b="1" dirty="0" smtClean="0">
                <a:solidFill>
                  <a:srgbClr val="B51881"/>
                </a:solidFill>
                <a:latin typeface="Calibri" charset="0"/>
                <a:ea typeface="Calibri" charset="0"/>
                <a:cs typeface="Calibri" charset="0"/>
              </a:rPr>
              <a:t>developing effective infrastructures merging the science of data with the development of highly predictive models, to come up with engaging and meaningful visualizations and friendly scenario simulation engines</a:t>
            </a:r>
            <a:endParaRPr lang="en-US" sz="1400" b="1" dirty="0">
              <a:solidFill>
                <a:srgbClr val="B51881"/>
              </a:solidFill>
            </a:endParaRPr>
          </a:p>
        </p:txBody>
      </p:sp>
    </p:spTree>
    <p:extLst>
      <p:ext uri="{BB962C8B-B14F-4D97-AF65-F5344CB8AC3E}">
        <p14:creationId xmlns:p14="http://schemas.microsoft.com/office/powerpoint/2010/main" val="1989821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61950"/>
            <a:ext cx="6934200" cy="571500"/>
          </a:xfrm>
        </p:spPr>
        <p:txBody>
          <a:bodyPr/>
          <a:lstStyle/>
          <a:p>
            <a:r>
              <a:rPr lang="es-ES_tradnl" b="1" dirty="0"/>
              <a:t>CLUSTER: </a:t>
            </a:r>
            <a:r>
              <a:rPr lang="es-ES_tradnl" b="1" dirty="0" err="1"/>
              <a:t>Transparency</a:t>
            </a:r>
            <a:r>
              <a:rPr lang="es-ES_tradnl" b="1" dirty="0"/>
              <a:t> </a:t>
            </a:r>
            <a:r>
              <a:rPr lang="es-ES_tradnl" b="1" dirty="0" smtClean="0"/>
              <a:t>in the </a:t>
            </a:r>
            <a:r>
              <a:rPr lang="es-ES_tradnl" b="1" dirty="0" err="1" smtClean="0"/>
              <a:t>Policy</a:t>
            </a:r>
            <a:r>
              <a:rPr lang="es-ES_tradnl" b="1" dirty="0" smtClean="0"/>
              <a:t> Making Action</a:t>
            </a:r>
            <a:endParaRPr lang="es-ES" b="1" dirty="0"/>
          </a:p>
        </p:txBody>
      </p:sp>
      <p:sp>
        <p:nvSpPr>
          <p:cNvPr id="4" name="Rectangle 3"/>
          <p:cNvSpPr/>
          <p:nvPr/>
        </p:nvSpPr>
        <p:spPr>
          <a:xfrm>
            <a:off x="457200" y="1123950"/>
            <a:ext cx="8382000" cy="3323987"/>
          </a:xfrm>
          <a:prstGeom prst="rect">
            <a:avLst/>
          </a:prstGeom>
        </p:spPr>
        <p:txBody>
          <a:bodyPr wrap="square">
            <a:spAutoFit/>
          </a:bodyPr>
          <a:lstStyle/>
          <a:p>
            <a:pPr marL="285750" indent="-285750" algn="just">
              <a:buFont typeface="Arial" charset="0"/>
              <a:buChar char="•"/>
            </a:pPr>
            <a:r>
              <a:rPr lang="en-US" sz="1400" b="1" dirty="0" smtClean="0">
                <a:solidFill>
                  <a:srgbClr val="B51881"/>
                </a:solidFill>
                <a:latin typeface="Calibri" charset="0"/>
                <a:ea typeface="Calibri" charset="0"/>
                <a:cs typeface="Calibri" charset="0"/>
              </a:rPr>
              <a:t>RC: legitimacy </a:t>
            </a:r>
            <a:r>
              <a:rPr lang="en-US" sz="1400" b="1" dirty="0">
                <a:solidFill>
                  <a:srgbClr val="B51881"/>
                </a:solidFill>
                <a:latin typeface="Calibri" charset="0"/>
                <a:ea typeface="Calibri" charset="0"/>
                <a:cs typeface="Calibri" charset="0"/>
              </a:rPr>
              <a:t>of hypernudging in government, i.e. </a:t>
            </a:r>
            <a:r>
              <a:rPr lang="en-US" sz="1400" b="1" dirty="0" smtClean="0">
                <a:solidFill>
                  <a:srgbClr val="B51881"/>
                </a:solidFill>
                <a:latin typeface="Calibri" charset="0"/>
                <a:ea typeface="Calibri" charset="0"/>
                <a:cs typeface="Calibri" charset="0"/>
              </a:rPr>
              <a:t>combination of predictive analytics </a:t>
            </a:r>
            <a:r>
              <a:rPr lang="en-US" sz="1400" b="1" dirty="0">
                <a:solidFill>
                  <a:srgbClr val="B51881"/>
                </a:solidFill>
                <a:latin typeface="Calibri" charset="0"/>
                <a:ea typeface="Calibri" charset="0"/>
                <a:cs typeface="Calibri" charset="0"/>
              </a:rPr>
              <a:t>with behavioral nudge </a:t>
            </a:r>
            <a:r>
              <a:rPr lang="en-US" sz="1400" b="1" dirty="0" smtClean="0">
                <a:solidFill>
                  <a:srgbClr val="B51881"/>
                </a:solidFill>
                <a:latin typeface="Calibri" charset="0"/>
                <a:ea typeface="Calibri" charset="0"/>
                <a:cs typeface="Calibri" charset="0"/>
              </a:rPr>
              <a:t>applications (Misuraca and Parycek)</a:t>
            </a:r>
          </a:p>
          <a:p>
            <a:pPr marL="742950" lvl="1" indent="-285750" algn="just">
              <a:buFont typeface="Arial" charset="0"/>
              <a:buChar char="•"/>
            </a:pPr>
            <a:r>
              <a:rPr lang="en-US" sz="1400" dirty="0">
                <a:latin typeface="Calibri" charset="0"/>
                <a:ea typeface="Calibri" charset="0"/>
                <a:cs typeface="Calibri" charset="0"/>
              </a:rPr>
              <a:t>Big Data analytic nudges are extremely powerful due to their continuously updated, dynamic and pervasive nature, working through algorithmic analysis of data streams from multiple sources offering predictive insights concerning habits, preferences and interests of targeted </a:t>
            </a:r>
            <a:r>
              <a:rPr lang="en-US" sz="1400" dirty="0" smtClean="0">
                <a:latin typeface="Calibri" charset="0"/>
                <a:ea typeface="Calibri" charset="0"/>
                <a:cs typeface="Calibri" charset="0"/>
              </a:rPr>
              <a:t>individuals</a:t>
            </a:r>
          </a:p>
          <a:p>
            <a:pPr marL="285750" indent="-285750" algn="just">
              <a:buFont typeface="Arial" charset="0"/>
              <a:buChar char="•"/>
            </a:pPr>
            <a:r>
              <a:rPr lang="en-US" sz="1400" b="1" dirty="0" smtClean="0">
                <a:solidFill>
                  <a:srgbClr val="B51881"/>
                </a:solidFill>
                <a:latin typeface="Calibri" charset="0"/>
                <a:ea typeface="Calibri" charset="0"/>
                <a:cs typeface="Calibri" charset="0"/>
              </a:rPr>
              <a:t>Importance in policy making</a:t>
            </a:r>
            <a:r>
              <a:rPr lang="en-US" sz="1400" dirty="0" smtClean="0">
                <a:latin typeface="Calibri" charset="0"/>
                <a:ea typeface="Calibri" charset="0"/>
                <a:cs typeface="Calibri" charset="0"/>
              </a:rPr>
              <a:t>: such techniques can be used for anonymous </a:t>
            </a:r>
            <a:r>
              <a:rPr lang="en-US" sz="1400" dirty="0">
                <a:latin typeface="Calibri" charset="0"/>
                <a:ea typeface="Calibri" charset="0"/>
                <a:cs typeface="Calibri" charset="0"/>
              </a:rPr>
              <a:t>monitoring activities, early warning system for societal </a:t>
            </a:r>
            <a:r>
              <a:rPr lang="en-US" sz="1400" dirty="0" smtClean="0">
                <a:latin typeface="Calibri" charset="0"/>
                <a:ea typeface="Calibri" charset="0"/>
                <a:cs typeface="Calibri" charset="0"/>
              </a:rPr>
              <a:t>phenomenon or agent based</a:t>
            </a:r>
            <a:r>
              <a:rPr lang="en-US" sz="1400" dirty="0">
                <a:latin typeface="Calibri" charset="0"/>
                <a:ea typeface="Calibri" charset="0"/>
                <a:cs typeface="Calibri" charset="0"/>
              </a:rPr>
              <a:t> </a:t>
            </a:r>
            <a:r>
              <a:rPr lang="en-US" sz="1400" dirty="0" smtClean="0">
                <a:latin typeface="Calibri" charset="0"/>
                <a:ea typeface="Calibri" charset="0"/>
                <a:cs typeface="Calibri" charset="0"/>
              </a:rPr>
              <a:t>simulations, </a:t>
            </a:r>
            <a:r>
              <a:rPr lang="en-US" sz="1400" dirty="0">
                <a:latin typeface="Calibri" charset="0"/>
                <a:ea typeface="Calibri" charset="0"/>
                <a:cs typeface="Calibri" charset="0"/>
              </a:rPr>
              <a:t>but also profiling </a:t>
            </a:r>
            <a:r>
              <a:rPr lang="en-US" sz="1400" dirty="0" smtClean="0">
                <a:latin typeface="Calibri" charset="0"/>
                <a:ea typeface="Calibri" charset="0"/>
                <a:cs typeface="Calibri" charset="0"/>
              </a:rPr>
              <a:t>and nudging purposes </a:t>
            </a:r>
            <a:r>
              <a:rPr lang="en-US" sz="1400" dirty="0">
                <a:latin typeface="Calibri" charset="0"/>
                <a:ea typeface="Calibri" charset="0"/>
                <a:cs typeface="Calibri" charset="0"/>
              </a:rPr>
              <a:t>through combining personal small </a:t>
            </a:r>
            <a:r>
              <a:rPr lang="en-US" sz="1400" dirty="0" smtClean="0">
                <a:latin typeface="Calibri" charset="0"/>
                <a:ea typeface="Calibri" charset="0"/>
                <a:cs typeface="Calibri" charset="0"/>
              </a:rPr>
              <a:t>personal data </a:t>
            </a:r>
            <a:r>
              <a:rPr lang="en-US" sz="1400" dirty="0">
                <a:latin typeface="Calibri" charset="0"/>
                <a:ea typeface="Calibri" charset="0"/>
                <a:cs typeface="Calibri" charset="0"/>
              </a:rPr>
              <a:t>with big data </a:t>
            </a:r>
            <a:r>
              <a:rPr lang="en-US" sz="1400" dirty="0" smtClean="0">
                <a:latin typeface="Calibri" charset="0"/>
                <a:ea typeface="Calibri" charset="0"/>
                <a:cs typeface="Calibri" charset="0"/>
              </a:rPr>
              <a:t>sources</a:t>
            </a:r>
          </a:p>
          <a:p>
            <a:pPr marL="742950" lvl="2" indent="-285750" algn="just">
              <a:buFont typeface="Arial" charset="0"/>
              <a:buChar char="•"/>
            </a:pPr>
            <a:r>
              <a:rPr lang="en-US" sz="1400" dirty="0">
                <a:latin typeface="Calibri" charset="0"/>
                <a:ea typeface="Calibri" charset="0"/>
                <a:cs typeface="Calibri" charset="0"/>
              </a:rPr>
              <a:t>Target Trump campaign who is more likely to vote for him (e.g. people buying American cars)</a:t>
            </a:r>
          </a:p>
          <a:p>
            <a:pPr marL="742950" lvl="1" indent="-285750" algn="just">
              <a:buFont typeface="Arial" charset="0"/>
              <a:buChar char="•"/>
            </a:pPr>
            <a:r>
              <a:rPr lang="en-US" sz="1400" dirty="0" smtClean="0">
                <a:latin typeface="Calibri" charset="0"/>
                <a:ea typeface="Calibri" charset="0"/>
                <a:cs typeface="Calibri" charset="0"/>
              </a:rPr>
              <a:t>Better </a:t>
            </a:r>
            <a:r>
              <a:rPr lang="en-US" sz="1400" dirty="0">
                <a:latin typeface="Calibri" charset="0"/>
                <a:ea typeface="Calibri" charset="0"/>
                <a:cs typeface="Calibri" charset="0"/>
              </a:rPr>
              <a:t>design and target road safety initiatives — to provide the right behavioral interventions for the right </a:t>
            </a:r>
            <a:r>
              <a:rPr lang="en-US" sz="1400" dirty="0" smtClean="0">
                <a:latin typeface="Calibri" charset="0"/>
                <a:ea typeface="Calibri" charset="0"/>
                <a:cs typeface="Calibri" charset="0"/>
              </a:rPr>
              <a:t>people: case of Essex county in UK where most deadly accidents where caused by 40-50 YO</a:t>
            </a:r>
            <a:endParaRPr lang="en-US" sz="1400" dirty="0">
              <a:latin typeface="Calibri" charset="0"/>
              <a:ea typeface="Calibri" charset="0"/>
              <a:cs typeface="Calibri" charset="0"/>
            </a:endParaRPr>
          </a:p>
          <a:p>
            <a:pPr marL="285750" indent="-285750" algn="just">
              <a:buFont typeface="Arial" charset="0"/>
              <a:buChar char="•"/>
            </a:pPr>
            <a:r>
              <a:rPr lang="en-US" sz="1400" b="1" dirty="0" smtClean="0">
                <a:solidFill>
                  <a:srgbClr val="B51881"/>
                </a:solidFill>
                <a:latin typeface="Calibri" charset="0"/>
                <a:ea typeface="Calibri" charset="0"/>
                <a:cs typeface="Calibri" charset="0"/>
              </a:rPr>
              <a:t>Technologies and tools</a:t>
            </a:r>
            <a:r>
              <a:rPr lang="en-US" sz="1400" dirty="0" smtClean="0">
                <a:solidFill>
                  <a:srgbClr val="222222"/>
                </a:solidFill>
                <a:latin typeface="Calibri" charset="0"/>
                <a:ea typeface="Calibri" charset="0"/>
                <a:cs typeface="Calibri" charset="0"/>
              </a:rPr>
              <a:t>: machine </a:t>
            </a:r>
            <a:r>
              <a:rPr lang="en-US" sz="1400" dirty="0">
                <a:solidFill>
                  <a:srgbClr val="222222"/>
                </a:solidFill>
                <a:latin typeface="Calibri" charset="0"/>
                <a:ea typeface="Calibri" charset="0"/>
                <a:cs typeface="Calibri" charset="0"/>
              </a:rPr>
              <a:t>learning </a:t>
            </a:r>
            <a:r>
              <a:rPr lang="en-US" sz="1400" dirty="0" smtClean="0">
                <a:solidFill>
                  <a:srgbClr val="222222"/>
                </a:solidFill>
                <a:latin typeface="Calibri" charset="0"/>
                <a:ea typeface="Calibri" charset="0"/>
                <a:cs typeface="Calibri" charset="0"/>
              </a:rPr>
              <a:t>algorithms, behavioural science. </a:t>
            </a:r>
            <a:r>
              <a:rPr lang="en-US" sz="1400" dirty="0">
                <a:solidFill>
                  <a:srgbClr val="222222"/>
                </a:solidFill>
                <a:latin typeface="Calibri" charset="0"/>
                <a:ea typeface="Calibri" charset="0"/>
                <a:cs typeface="Calibri" charset="0"/>
              </a:rPr>
              <a:t>Machine learning: </a:t>
            </a:r>
            <a:r>
              <a:rPr lang="en-US" sz="1400" dirty="0" smtClean="0">
                <a:solidFill>
                  <a:srgbClr val="222222"/>
                </a:solidFill>
                <a:latin typeface="Calibri" charset="0"/>
                <a:ea typeface="Calibri" charset="0"/>
                <a:cs typeface="Calibri" charset="0"/>
              </a:rPr>
              <a:t>modelling </a:t>
            </a:r>
            <a:r>
              <a:rPr lang="en-US" sz="1400" dirty="0">
                <a:solidFill>
                  <a:srgbClr val="222222"/>
                </a:solidFill>
                <a:latin typeface="Calibri" charset="0"/>
                <a:ea typeface="Calibri" charset="0"/>
                <a:cs typeface="Calibri" charset="0"/>
              </a:rPr>
              <a:t>an algorithm to find patterns in very large datasets. These algorithms consolidate information and adapt to become increasingly sophisticated and accurate, allowing them to learn automatically without being explicitly </a:t>
            </a:r>
            <a:r>
              <a:rPr lang="en-US" sz="1400" dirty="0" smtClean="0">
                <a:solidFill>
                  <a:srgbClr val="222222"/>
                </a:solidFill>
                <a:latin typeface="Calibri" charset="0"/>
                <a:ea typeface="Calibri" charset="0"/>
                <a:cs typeface="Calibri" charset="0"/>
              </a:rPr>
              <a:t>programmed</a:t>
            </a:r>
            <a:endParaRPr lang="en-US" sz="1200" dirty="0" smtClean="0">
              <a:solidFill>
                <a:srgbClr val="222222"/>
              </a:solidFill>
              <a:latin typeface="Calibri" charset="0"/>
            </a:endParaRPr>
          </a:p>
        </p:txBody>
      </p:sp>
    </p:spTree>
    <p:extLst>
      <p:ext uri="{BB962C8B-B14F-4D97-AF65-F5344CB8AC3E}">
        <p14:creationId xmlns:p14="http://schemas.microsoft.com/office/powerpoint/2010/main" val="1718957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4800" y="361950"/>
            <a:ext cx="6705600" cy="571500"/>
          </a:xfrm>
        </p:spPr>
        <p:txBody>
          <a:bodyPr/>
          <a:lstStyle/>
          <a:p>
            <a:r>
              <a:rPr lang="es-ES_tradnl" b="1" dirty="0"/>
              <a:t>CLUSTER: Data </a:t>
            </a:r>
            <a:r>
              <a:rPr lang="es-ES_tradnl" b="1" dirty="0" err="1" smtClean="0"/>
              <a:t>Ownership</a:t>
            </a:r>
            <a:r>
              <a:rPr lang="es-ES_tradnl" b="1" dirty="0" smtClean="0"/>
              <a:t>, </a:t>
            </a:r>
            <a:r>
              <a:rPr lang="es-ES_tradnl" b="1" dirty="0" err="1" smtClean="0"/>
              <a:t>Privacy</a:t>
            </a:r>
            <a:r>
              <a:rPr lang="es-ES_tradnl" b="1" dirty="0" smtClean="0"/>
              <a:t> and Security</a:t>
            </a:r>
            <a:endParaRPr lang="es-ES" b="1" dirty="0"/>
          </a:p>
        </p:txBody>
      </p:sp>
      <p:sp>
        <p:nvSpPr>
          <p:cNvPr id="4" name="Rectangle 3"/>
          <p:cNvSpPr/>
          <p:nvPr/>
        </p:nvSpPr>
        <p:spPr>
          <a:xfrm>
            <a:off x="457200" y="1123950"/>
            <a:ext cx="8382000" cy="4031873"/>
          </a:xfrm>
          <a:prstGeom prst="rect">
            <a:avLst/>
          </a:prstGeom>
        </p:spPr>
        <p:txBody>
          <a:bodyPr wrap="square">
            <a:spAutoFit/>
          </a:bodyPr>
          <a:lstStyle/>
          <a:p>
            <a:r>
              <a:rPr lang="en-US" sz="1600" b="1" dirty="0">
                <a:solidFill>
                  <a:srgbClr val="B51881"/>
                </a:solidFill>
                <a:latin typeface="Calibri" charset="0"/>
                <a:ea typeface="Calibri" charset="0"/>
                <a:cs typeface="Calibri" charset="0"/>
              </a:rPr>
              <a:t>RC: </a:t>
            </a:r>
            <a:r>
              <a:rPr lang="en-US" sz="1600" b="1" dirty="0">
                <a:solidFill>
                  <a:srgbClr val="B51881"/>
                </a:solidFill>
              </a:rPr>
              <a:t>m</a:t>
            </a:r>
            <a:r>
              <a:rPr lang="en-US" sz="1600" b="1" dirty="0" smtClean="0">
                <a:solidFill>
                  <a:srgbClr val="B51881"/>
                </a:solidFill>
              </a:rPr>
              <a:t>assive interconnection, i.e</a:t>
            </a:r>
            <a:r>
              <a:rPr lang="en-US" sz="1600" b="1" dirty="0">
                <a:solidFill>
                  <a:srgbClr val="B51881"/>
                </a:solidFill>
              </a:rPr>
              <a:t>. </a:t>
            </a:r>
            <a:r>
              <a:rPr lang="en-US" sz="1600" b="1" dirty="0" smtClean="0">
                <a:solidFill>
                  <a:srgbClr val="B51881"/>
                </a:solidFill>
              </a:rPr>
              <a:t>massive </a:t>
            </a:r>
            <a:r>
              <a:rPr lang="en-US" sz="1600" b="1" dirty="0">
                <a:solidFill>
                  <a:srgbClr val="B51881"/>
                </a:solidFill>
              </a:rPr>
              <a:t>number </a:t>
            </a:r>
            <a:r>
              <a:rPr lang="en-US" sz="1600" b="1" dirty="0" smtClean="0">
                <a:solidFill>
                  <a:srgbClr val="B51881"/>
                </a:solidFill>
              </a:rPr>
              <a:t>of objects/things/sensors/devices connected </a:t>
            </a:r>
            <a:r>
              <a:rPr lang="en-US" sz="1600" b="1" dirty="0">
                <a:solidFill>
                  <a:srgbClr val="B51881"/>
                </a:solidFill>
              </a:rPr>
              <a:t>through the information and </a:t>
            </a:r>
            <a:r>
              <a:rPr lang="en-US" sz="1600" b="1" dirty="0" smtClean="0">
                <a:solidFill>
                  <a:srgbClr val="B51881"/>
                </a:solidFill>
              </a:rPr>
              <a:t>communications infrastructure </a:t>
            </a:r>
            <a:r>
              <a:rPr lang="en-US" sz="1600" b="1" dirty="0">
                <a:solidFill>
                  <a:srgbClr val="B51881"/>
                </a:solidFill>
              </a:rPr>
              <a:t>to provide value-added </a:t>
            </a:r>
            <a:r>
              <a:rPr lang="en-US" sz="1600" b="1" dirty="0" smtClean="0">
                <a:solidFill>
                  <a:srgbClr val="B51881"/>
                </a:solidFill>
              </a:rPr>
              <a:t>services (JRC)</a:t>
            </a:r>
          </a:p>
          <a:p>
            <a:endParaRPr lang="en-US" sz="1600" b="1" dirty="0">
              <a:solidFill>
                <a:srgbClr val="B51881"/>
              </a:solidFill>
              <a:latin typeface="Calibri" charset="0"/>
              <a:ea typeface="Calibri" charset="0"/>
              <a:cs typeface="Calibri" charset="0"/>
            </a:endParaRPr>
          </a:p>
          <a:p>
            <a:r>
              <a:rPr lang="en-US" sz="1600" b="1" dirty="0" smtClean="0">
                <a:solidFill>
                  <a:srgbClr val="B51881"/>
                </a:solidFill>
                <a:latin typeface="Calibri" charset="0"/>
                <a:ea typeface="Calibri" charset="0"/>
                <a:cs typeface="Calibri" charset="0"/>
              </a:rPr>
              <a:t>Importance </a:t>
            </a:r>
            <a:r>
              <a:rPr lang="en-US" sz="1600" b="1" dirty="0">
                <a:solidFill>
                  <a:srgbClr val="B51881"/>
                </a:solidFill>
                <a:latin typeface="Calibri" charset="0"/>
                <a:ea typeface="Calibri" charset="0"/>
                <a:cs typeface="Calibri" charset="0"/>
              </a:rPr>
              <a:t>in policy </a:t>
            </a:r>
            <a:r>
              <a:rPr lang="en-US" sz="1600" b="1" dirty="0" smtClean="0">
                <a:solidFill>
                  <a:srgbClr val="B51881"/>
                </a:solidFill>
                <a:latin typeface="Calibri" charset="0"/>
                <a:ea typeface="Calibri" charset="0"/>
                <a:cs typeface="Calibri" charset="0"/>
              </a:rPr>
              <a:t>making: </a:t>
            </a:r>
            <a:r>
              <a:rPr lang="en-US" sz="1600" dirty="0"/>
              <a:t>b</a:t>
            </a:r>
            <a:r>
              <a:rPr lang="en-US" sz="1600" dirty="0" smtClean="0"/>
              <a:t>ig </a:t>
            </a:r>
            <a:r>
              <a:rPr lang="en-US" sz="1600" dirty="0"/>
              <a:t>data offer the potential for cities to obtain valuable insights from </a:t>
            </a:r>
            <a:r>
              <a:rPr lang="en-US" sz="1600" dirty="0" smtClean="0"/>
              <a:t>a large </a:t>
            </a:r>
            <a:r>
              <a:rPr lang="en-US" sz="1600" dirty="0"/>
              <a:t>amount of data collected through various sources, and the IoT allows the integration of sensors, </a:t>
            </a:r>
            <a:r>
              <a:rPr lang="en-US" sz="1600" dirty="0" smtClean="0"/>
              <a:t>radio frequency identification</a:t>
            </a:r>
            <a:r>
              <a:rPr lang="en-US" sz="1600" dirty="0"/>
              <a:t>, and Bluetooth in the real-world environment using highly networked </a:t>
            </a:r>
            <a:r>
              <a:rPr lang="en-US" sz="1600" dirty="0" smtClean="0"/>
              <a:t>services. This is extremely important for instance in transport</a:t>
            </a:r>
          </a:p>
          <a:p>
            <a:pPr marL="285750" indent="-285750" algn="just">
              <a:buFont typeface="Arial" charset="0"/>
              <a:buChar char="•"/>
            </a:pPr>
            <a:r>
              <a:rPr lang="en-US" sz="1600" dirty="0" smtClean="0"/>
              <a:t>But there are clear problems related to privacy: </a:t>
            </a:r>
            <a:r>
              <a:rPr lang="en-US" sz="1600" dirty="0"/>
              <a:t>from the location of a physical phone to a human with </a:t>
            </a:r>
            <a:r>
              <a:rPr lang="en-US" sz="1600" dirty="0" smtClean="0"/>
              <a:t>implants</a:t>
            </a:r>
          </a:p>
          <a:p>
            <a:pPr marL="285750" indent="-285750" algn="just">
              <a:buFont typeface="Arial" charset="0"/>
              <a:buChar char="•"/>
            </a:pPr>
            <a:r>
              <a:rPr lang="en-US" sz="1600" dirty="0" smtClean="0"/>
              <a:t>And there are also clear issues related to cyber security and compliance with regulations</a:t>
            </a:r>
          </a:p>
          <a:p>
            <a:endParaRPr lang="en-US" sz="1600" dirty="0"/>
          </a:p>
          <a:p>
            <a:r>
              <a:rPr lang="en-US" sz="1600" b="1" dirty="0">
                <a:solidFill>
                  <a:srgbClr val="B51881"/>
                </a:solidFill>
                <a:latin typeface="Calibri" charset="0"/>
                <a:ea typeface="Calibri" charset="0"/>
                <a:cs typeface="Calibri" charset="0"/>
              </a:rPr>
              <a:t>Technologies and </a:t>
            </a:r>
            <a:r>
              <a:rPr lang="en-US" sz="1600" b="1" dirty="0" smtClean="0">
                <a:solidFill>
                  <a:srgbClr val="B51881"/>
                </a:solidFill>
                <a:latin typeface="Calibri" charset="0"/>
                <a:ea typeface="Calibri" charset="0"/>
                <a:cs typeface="Calibri" charset="0"/>
              </a:rPr>
              <a:t>tools: </a:t>
            </a:r>
            <a:r>
              <a:rPr lang="en-US" sz="1600" dirty="0" smtClean="0">
                <a:latin typeface="Calibri" charset="0"/>
                <a:ea typeface="Calibri" charset="0"/>
                <a:cs typeface="Calibri" charset="0"/>
              </a:rPr>
              <a:t>regarding security, blockchain could provide an authentication for machine to machine transaction: blockchain of things </a:t>
            </a:r>
            <a:endParaRPr lang="en-US" sz="1600" dirty="0"/>
          </a:p>
          <a:p>
            <a:endParaRPr lang="en-US" sz="1600" dirty="0"/>
          </a:p>
          <a:p>
            <a:pPr lvl="2" algn="just">
              <a:buFont typeface="Arial" charset="0"/>
              <a:buChar char="•"/>
            </a:pPr>
            <a:endParaRPr lang="en-US" sz="1600" dirty="0">
              <a:solidFill>
                <a:srgbClr val="222222"/>
              </a:solidFill>
              <a:latin typeface="Calibri" charset="0"/>
            </a:endParaRPr>
          </a:p>
        </p:txBody>
      </p:sp>
    </p:spTree>
    <p:extLst>
      <p:ext uri="{BB962C8B-B14F-4D97-AF65-F5344CB8AC3E}">
        <p14:creationId xmlns:p14="http://schemas.microsoft.com/office/powerpoint/2010/main" val="642395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4800" y="361950"/>
            <a:ext cx="7162800" cy="571500"/>
          </a:xfrm>
        </p:spPr>
        <p:txBody>
          <a:bodyPr/>
          <a:lstStyle/>
          <a:p>
            <a:r>
              <a:rPr lang="es-ES_tradnl" sz="1600" b="1" dirty="0"/>
              <a:t>CLUSTER</a:t>
            </a:r>
            <a:r>
              <a:rPr lang="es-ES_tradnl" sz="1600" b="1" dirty="0" smtClean="0"/>
              <a:t>: Methodology for Data Collection and </a:t>
            </a:r>
            <a:r>
              <a:rPr lang="es-ES_tradnl" sz="1600" b="1" dirty="0" err="1" smtClean="0"/>
              <a:t>Combination</a:t>
            </a:r>
            <a:endParaRPr lang="es-ES" sz="1600" b="1" dirty="0"/>
          </a:p>
        </p:txBody>
      </p:sp>
      <p:sp>
        <p:nvSpPr>
          <p:cNvPr id="4" name="Rectangle 3"/>
          <p:cNvSpPr/>
          <p:nvPr/>
        </p:nvSpPr>
        <p:spPr>
          <a:xfrm>
            <a:off x="457200" y="1123950"/>
            <a:ext cx="8382000" cy="3323987"/>
          </a:xfrm>
          <a:prstGeom prst="rect">
            <a:avLst/>
          </a:prstGeom>
        </p:spPr>
        <p:txBody>
          <a:bodyPr wrap="square">
            <a:spAutoFit/>
          </a:bodyPr>
          <a:lstStyle/>
          <a:p>
            <a:pPr algn="just"/>
            <a:r>
              <a:rPr lang="en-US" sz="1400" b="1" dirty="0" smtClean="0">
                <a:solidFill>
                  <a:srgbClr val="B51881"/>
                </a:solidFill>
                <a:latin typeface="Calibri" charset="0"/>
                <a:ea typeface="Calibri" charset="0"/>
                <a:cs typeface="Calibri" charset="0"/>
              </a:rPr>
              <a:t>RC</a:t>
            </a:r>
            <a:r>
              <a:rPr lang="en-US" sz="1400" b="1" dirty="0">
                <a:solidFill>
                  <a:srgbClr val="B51881"/>
                </a:solidFill>
                <a:latin typeface="Calibri" charset="0"/>
                <a:ea typeface="Calibri" charset="0"/>
                <a:cs typeface="Calibri" charset="0"/>
              </a:rPr>
              <a:t>: </a:t>
            </a:r>
            <a:r>
              <a:rPr lang="en-US" sz="1400" b="1" dirty="0" smtClean="0">
                <a:solidFill>
                  <a:srgbClr val="B51881"/>
                </a:solidFill>
                <a:latin typeface="Calibri" charset="0"/>
                <a:ea typeface="Calibri" charset="0"/>
                <a:cs typeface="Calibri" charset="0"/>
              </a:rPr>
              <a:t>extraction of mean and data quality: </a:t>
            </a:r>
            <a:r>
              <a:rPr lang="en-US" sz="1400" b="1" dirty="0" smtClean="0">
                <a:solidFill>
                  <a:srgbClr val="B51881"/>
                </a:solidFill>
              </a:rPr>
              <a:t>most </a:t>
            </a:r>
            <a:r>
              <a:rPr lang="en-US" sz="1400" b="1" dirty="0">
                <a:solidFill>
                  <a:srgbClr val="B51881"/>
                </a:solidFill>
              </a:rPr>
              <a:t>big data will be a combination of existing and different data sources to be repurposed for another </a:t>
            </a:r>
            <a:r>
              <a:rPr lang="en-US" sz="1400" b="1" dirty="0" smtClean="0">
                <a:solidFill>
                  <a:srgbClr val="B51881"/>
                </a:solidFill>
              </a:rPr>
              <a:t>goal (Veltri)</a:t>
            </a:r>
          </a:p>
          <a:p>
            <a:pPr marL="285750" indent="-285750" algn="just">
              <a:buFont typeface="Arial" charset="0"/>
              <a:buChar char="•"/>
            </a:pPr>
            <a:r>
              <a:rPr lang="en-US" sz="1400" dirty="0" smtClean="0"/>
              <a:t>This </a:t>
            </a:r>
            <a:r>
              <a:rPr lang="en-US" sz="1400" dirty="0"/>
              <a:t>requires the composition of teams that combine to types of expertise: data scientists, which can combine different datasets and apply novel statistical techniques; domain experts, that help know the history of how data were collected and can help in the interpretation </a:t>
            </a:r>
          </a:p>
          <a:p>
            <a:pPr marL="285750" indent="-285750" algn="just">
              <a:buFont typeface="Arial" charset="0"/>
              <a:buChar char="•"/>
            </a:pPr>
            <a:r>
              <a:rPr lang="en-US" sz="1400" dirty="0" smtClean="0">
                <a:latin typeface="Calibri" charset="0"/>
                <a:ea typeface="Calibri" charset="0"/>
                <a:cs typeface="Calibri" charset="0"/>
              </a:rPr>
              <a:t>But </a:t>
            </a:r>
            <a:r>
              <a:rPr lang="en-US" sz="1400" dirty="0">
                <a:latin typeface="Calibri" charset="0"/>
                <a:ea typeface="Calibri" charset="0"/>
                <a:cs typeface="Calibri" charset="0"/>
              </a:rPr>
              <a:t>dimension alone does not wash out issues in the data collection, such as systematic errors </a:t>
            </a:r>
            <a:endParaRPr lang="en-US" sz="1400" dirty="0"/>
          </a:p>
          <a:p>
            <a:pPr marL="285750" indent="-285750" algn="just">
              <a:buFont typeface="Arial" charset="0"/>
              <a:buChar char="•"/>
            </a:pPr>
            <a:endParaRPr lang="en-GB" sz="1400" dirty="0" smtClean="0">
              <a:solidFill>
                <a:srgbClr val="222222"/>
              </a:solidFill>
              <a:latin typeface="Calibri" charset="0"/>
            </a:endParaRPr>
          </a:p>
          <a:p>
            <a:pPr algn="just"/>
            <a:r>
              <a:rPr lang="en-US" sz="1400" b="1" dirty="0" smtClean="0">
                <a:solidFill>
                  <a:srgbClr val="B51881"/>
                </a:solidFill>
                <a:latin typeface="Calibri" charset="0"/>
                <a:ea typeface="Calibri" charset="0"/>
                <a:cs typeface="Calibri" charset="0"/>
              </a:rPr>
              <a:t>Importance </a:t>
            </a:r>
            <a:r>
              <a:rPr lang="en-US" sz="1400" b="1" dirty="0">
                <a:solidFill>
                  <a:srgbClr val="B51881"/>
                </a:solidFill>
                <a:latin typeface="Calibri" charset="0"/>
                <a:ea typeface="Calibri" charset="0"/>
                <a:cs typeface="Calibri" charset="0"/>
              </a:rPr>
              <a:t>in policy </a:t>
            </a:r>
            <a:r>
              <a:rPr lang="en-US" sz="1400" b="1" dirty="0" smtClean="0">
                <a:solidFill>
                  <a:srgbClr val="B51881"/>
                </a:solidFill>
                <a:latin typeface="Calibri" charset="0"/>
                <a:ea typeface="Calibri" charset="0"/>
                <a:cs typeface="Calibri" charset="0"/>
              </a:rPr>
              <a:t>making: </a:t>
            </a:r>
            <a:r>
              <a:rPr lang="en-US" sz="1400" dirty="0">
                <a:latin typeface="Calibri" charset="0"/>
                <a:ea typeface="Calibri" charset="0"/>
                <a:cs typeface="Calibri" charset="0"/>
              </a:rPr>
              <a:t>studying and detecting relatively small differences that matters (for example in health-related research); comparing groups and their behaviour over time; detecting patterns that reveal themselves only at very large scale of analysis, for example </a:t>
            </a:r>
            <a:r>
              <a:rPr lang="en-US" sz="1400" dirty="0" smtClean="0">
                <a:latin typeface="Calibri" charset="0"/>
                <a:ea typeface="Calibri" charset="0"/>
                <a:cs typeface="Calibri" charset="0"/>
              </a:rPr>
              <a:t>geographically. This is due to:</a:t>
            </a:r>
          </a:p>
          <a:p>
            <a:pPr marL="342900" indent="-342900" algn="just">
              <a:buFont typeface="+mj-lt"/>
              <a:buAutoNum type="arabicPeriod"/>
            </a:pPr>
            <a:r>
              <a:rPr lang="en-US" sz="1400" dirty="0">
                <a:latin typeface="Calibri" charset="0"/>
                <a:ea typeface="Calibri" charset="0"/>
                <a:cs typeface="Calibri" charset="0"/>
              </a:rPr>
              <a:t>I</a:t>
            </a:r>
            <a:r>
              <a:rPr lang="en-US" sz="1400" dirty="0" smtClean="0">
                <a:latin typeface="Calibri" charset="0"/>
                <a:ea typeface="Calibri" charset="0"/>
                <a:cs typeface="Calibri" charset="0"/>
              </a:rPr>
              <a:t>ncrease data resolution (possibility to collect a higher amount of data points per individual;</a:t>
            </a:r>
          </a:p>
          <a:p>
            <a:pPr marL="342900" indent="-342900" algn="just">
              <a:buFont typeface="+mj-lt"/>
              <a:buAutoNum type="arabicPeriod"/>
            </a:pPr>
            <a:r>
              <a:rPr lang="en-US" sz="1400" dirty="0" err="1">
                <a:latin typeface="Calibri" charset="0"/>
                <a:ea typeface="Calibri" charset="0"/>
                <a:cs typeface="Calibri" charset="0"/>
              </a:rPr>
              <a:t>L</a:t>
            </a:r>
            <a:r>
              <a:rPr lang="en-US" sz="1400" dirty="0" err="1" smtClean="0">
                <a:latin typeface="Calibri" charset="0"/>
                <a:ea typeface="Calibri" charset="0"/>
                <a:cs typeface="Calibri" charset="0"/>
              </a:rPr>
              <a:t>ongitudinality</a:t>
            </a:r>
            <a:r>
              <a:rPr lang="en-US" sz="1400" dirty="0" smtClean="0">
                <a:latin typeface="Calibri" charset="0"/>
                <a:ea typeface="Calibri" charset="0"/>
                <a:cs typeface="Calibri" charset="0"/>
              </a:rPr>
              <a:t>: big data span across time-series; </a:t>
            </a:r>
          </a:p>
          <a:p>
            <a:pPr marL="342900" indent="-342900" algn="just">
              <a:buFont typeface="+mj-lt"/>
              <a:buAutoNum type="arabicPeriod"/>
            </a:pPr>
            <a:r>
              <a:rPr lang="en-US" sz="1400" dirty="0">
                <a:latin typeface="Calibri" charset="0"/>
                <a:ea typeface="Calibri" charset="0"/>
                <a:cs typeface="Calibri" charset="0"/>
              </a:rPr>
              <a:t>Non-reactive heterogeneity and including </a:t>
            </a:r>
            <a:r>
              <a:rPr lang="en-US" sz="1400" dirty="0" smtClean="0">
                <a:latin typeface="Calibri" charset="0"/>
                <a:ea typeface="Calibri" charset="0"/>
                <a:cs typeface="Calibri" charset="0"/>
              </a:rPr>
              <a:t>behavioural: big </a:t>
            </a:r>
            <a:r>
              <a:rPr lang="en-US" sz="1400" dirty="0">
                <a:latin typeface="Calibri" charset="0"/>
                <a:ea typeface="Calibri" charset="0"/>
                <a:cs typeface="Calibri" charset="0"/>
              </a:rPr>
              <a:t>data </a:t>
            </a:r>
            <a:r>
              <a:rPr lang="en-US" sz="1400" dirty="0" smtClean="0">
                <a:latin typeface="Calibri" charset="0"/>
                <a:ea typeface="Calibri" charset="0"/>
                <a:cs typeface="Calibri" charset="0"/>
              </a:rPr>
              <a:t>are not collected </a:t>
            </a:r>
            <a:r>
              <a:rPr lang="en-US" sz="1400" dirty="0">
                <a:latin typeface="Calibri" charset="0"/>
                <a:ea typeface="Calibri" charset="0"/>
                <a:cs typeface="Calibri" charset="0"/>
              </a:rPr>
              <a:t>by means of direct elicitation of </a:t>
            </a:r>
            <a:r>
              <a:rPr lang="en-US" sz="1400" dirty="0" smtClean="0">
                <a:latin typeface="Calibri" charset="0"/>
                <a:ea typeface="Calibri" charset="0"/>
                <a:cs typeface="Calibri" charset="0"/>
              </a:rPr>
              <a:t>people, such as surveys</a:t>
            </a:r>
            <a:r>
              <a:rPr lang="en-US" sz="1400" dirty="0">
                <a:latin typeface="Calibri" charset="0"/>
                <a:ea typeface="Calibri" charset="0"/>
                <a:cs typeface="Calibri" charset="0"/>
              </a:rPr>
              <a:t>, interviews, </a:t>
            </a:r>
            <a:r>
              <a:rPr lang="en-US" sz="1400" dirty="0" smtClean="0">
                <a:latin typeface="Calibri" charset="0"/>
                <a:ea typeface="Calibri" charset="0"/>
                <a:cs typeface="Calibri" charset="0"/>
              </a:rPr>
              <a:t>experiments</a:t>
            </a:r>
          </a:p>
          <a:p>
            <a:pPr algn="just"/>
            <a:r>
              <a:rPr lang="en-US" sz="1400" b="1" dirty="0" smtClean="0">
                <a:solidFill>
                  <a:srgbClr val="B51881"/>
                </a:solidFill>
                <a:latin typeface="Calibri" charset="0"/>
                <a:ea typeface="Calibri" charset="0"/>
                <a:cs typeface="Calibri" charset="0"/>
              </a:rPr>
              <a:t>Technologies </a:t>
            </a:r>
            <a:r>
              <a:rPr lang="en-US" sz="1400" b="1" dirty="0">
                <a:solidFill>
                  <a:srgbClr val="B51881"/>
                </a:solidFill>
                <a:latin typeface="Calibri" charset="0"/>
                <a:ea typeface="Calibri" charset="0"/>
                <a:cs typeface="Calibri" charset="0"/>
              </a:rPr>
              <a:t>and tools</a:t>
            </a:r>
            <a:r>
              <a:rPr lang="en-US" sz="1400" b="1" dirty="0" smtClean="0">
                <a:solidFill>
                  <a:srgbClr val="B51881"/>
                </a:solidFill>
                <a:latin typeface="Calibri" charset="0"/>
                <a:ea typeface="Calibri" charset="0"/>
                <a:cs typeface="Calibri" charset="0"/>
              </a:rPr>
              <a:t>: </a:t>
            </a:r>
            <a:r>
              <a:rPr lang="en-US" sz="1400" dirty="0" smtClean="0">
                <a:latin typeface="Calibri" charset="0"/>
                <a:ea typeface="Calibri" charset="0"/>
                <a:cs typeface="Calibri" charset="0"/>
              </a:rPr>
              <a:t>data cleaning, data science, link data, behavioural science</a:t>
            </a:r>
            <a:endParaRPr lang="en-US" sz="1400" dirty="0">
              <a:latin typeface="Calibri" charset="0"/>
            </a:endParaRPr>
          </a:p>
        </p:txBody>
      </p:sp>
    </p:spTree>
    <p:extLst>
      <p:ext uri="{BB962C8B-B14F-4D97-AF65-F5344CB8AC3E}">
        <p14:creationId xmlns:p14="http://schemas.microsoft.com/office/powerpoint/2010/main" val="926824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61950"/>
            <a:ext cx="6629400" cy="571500"/>
          </a:xfrm>
        </p:spPr>
        <p:txBody>
          <a:bodyPr/>
          <a:lstStyle/>
          <a:p>
            <a:r>
              <a:rPr lang="es-ES_tradnl" b="1" dirty="0" smtClean="0"/>
              <a:t>CLUSTER: </a:t>
            </a:r>
            <a:r>
              <a:rPr lang="es-ES_tradnl" b="1" dirty="0" err="1" smtClean="0"/>
              <a:t>Simulations</a:t>
            </a:r>
            <a:r>
              <a:rPr lang="es-ES_tradnl" b="1" dirty="0" smtClean="0"/>
              <a:t> and </a:t>
            </a:r>
            <a:r>
              <a:rPr lang="es-ES_tradnl" b="1" dirty="0" err="1" smtClean="0"/>
              <a:t>Decision</a:t>
            </a:r>
            <a:r>
              <a:rPr lang="es-ES_tradnl" b="1" dirty="0" smtClean="0"/>
              <a:t> Support Tools</a:t>
            </a:r>
            <a:endParaRPr lang="es-ES" b="1" dirty="0"/>
          </a:p>
        </p:txBody>
      </p:sp>
      <p:sp>
        <p:nvSpPr>
          <p:cNvPr id="3" name="Rectangle 2"/>
          <p:cNvSpPr/>
          <p:nvPr/>
        </p:nvSpPr>
        <p:spPr>
          <a:xfrm>
            <a:off x="457200" y="895350"/>
            <a:ext cx="8077200" cy="4031873"/>
          </a:xfrm>
          <a:prstGeom prst="rect">
            <a:avLst/>
          </a:prstGeom>
        </p:spPr>
        <p:txBody>
          <a:bodyPr wrap="square">
            <a:spAutoFit/>
          </a:bodyPr>
          <a:lstStyle/>
          <a:p>
            <a:pPr algn="just"/>
            <a:r>
              <a:rPr lang="en-US" sz="1600" b="1" dirty="0">
                <a:solidFill>
                  <a:srgbClr val="B51881"/>
                </a:solidFill>
                <a:latin typeface="Calibri" charset="0"/>
                <a:ea typeface="Calibri" charset="0"/>
                <a:cs typeface="Calibri" charset="0"/>
              </a:rPr>
              <a:t>RC: developing effective infrastructures merging the science of data with the development of highly predictive models, to come up with engaging and meaningful visualizations and friendly scenario simulation engines </a:t>
            </a:r>
            <a:r>
              <a:rPr lang="en-US" sz="1600" b="1" dirty="0" smtClean="0">
                <a:solidFill>
                  <a:srgbClr val="B51881"/>
                </a:solidFill>
                <a:latin typeface="Calibri" charset="0"/>
                <a:ea typeface="Calibri" charset="0"/>
                <a:cs typeface="Calibri" charset="0"/>
              </a:rPr>
              <a:t>(Loreto)</a:t>
            </a:r>
          </a:p>
          <a:p>
            <a:pPr marL="285750" indent="-285750" algn="just">
              <a:buFont typeface="Arial" charset="0"/>
              <a:buChar char="•"/>
            </a:pPr>
            <a:r>
              <a:rPr lang="en-US" sz="1600" dirty="0" smtClean="0">
                <a:latin typeface="Calibri" charset="0"/>
                <a:ea typeface="Calibri" charset="0"/>
                <a:cs typeface="Calibri" charset="0"/>
              </a:rPr>
              <a:t>Understanding </a:t>
            </a:r>
            <a:r>
              <a:rPr lang="en-US" sz="1600" dirty="0">
                <a:latin typeface="Calibri" charset="0"/>
                <a:ea typeface="Calibri" charset="0"/>
                <a:cs typeface="Calibri" charset="0"/>
              </a:rPr>
              <a:t>the present through data is often not enough and the impact of specific decisions and solutions can be correctly assessed only when projected into the future. </a:t>
            </a:r>
            <a:endParaRPr lang="en-US" sz="1600" dirty="0" smtClean="0">
              <a:latin typeface="Calibri" charset="0"/>
              <a:ea typeface="Calibri" charset="0"/>
              <a:cs typeface="Calibri" charset="0"/>
            </a:endParaRPr>
          </a:p>
          <a:p>
            <a:pPr marL="285750" indent="-285750" algn="just">
              <a:buFont typeface="Arial" charset="0"/>
              <a:buChar char="•"/>
            </a:pPr>
            <a:r>
              <a:rPr lang="en-US" sz="1600" dirty="0" smtClean="0">
                <a:latin typeface="Calibri" charset="0"/>
                <a:ea typeface="Calibri" charset="0"/>
                <a:cs typeface="Calibri" charset="0"/>
              </a:rPr>
              <a:t>Hence </a:t>
            </a:r>
            <a:r>
              <a:rPr lang="en-US" sz="1600" dirty="0">
                <a:latin typeface="Calibri" charset="0"/>
                <a:ea typeface="Calibri" charset="0"/>
                <a:cs typeface="Calibri" charset="0"/>
              </a:rPr>
              <a:t>the need of tools allowing for a realistic forecast </a:t>
            </a:r>
            <a:r>
              <a:rPr lang="en-US" sz="1600" dirty="0" smtClean="0">
                <a:latin typeface="Calibri" charset="0"/>
                <a:ea typeface="Calibri" charset="0"/>
                <a:cs typeface="Calibri" charset="0"/>
              </a:rPr>
              <a:t>of how </a:t>
            </a:r>
            <a:r>
              <a:rPr lang="en-US" sz="1600" dirty="0">
                <a:latin typeface="Calibri" charset="0"/>
                <a:ea typeface="Calibri" charset="0"/>
                <a:cs typeface="Calibri" charset="0"/>
              </a:rPr>
              <a:t>a change in the current conditions will affect and modify the future </a:t>
            </a:r>
            <a:r>
              <a:rPr lang="en-US" sz="1600" dirty="0" smtClean="0">
                <a:latin typeface="Calibri" charset="0"/>
                <a:ea typeface="Calibri" charset="0"/>
                <a:cs typeface="Calibri" charset="0"/>
              </a:rPr>
              <a:t>scenario: scenario </a:t>
            </a:r>
            <a:r>
              <a:rPr lang="en-US" sz="1600" dirty="0">
                <a:latin typeface="Calibri" charset="0"/>
                <a:ea typeface="Calibri" charset="0"/>
                <a:cs typeface="Calibri" charset="0"/>
              </a:rPr>
              <a:t>simulators and decision support </a:t>
            </a:r>
            <a:r>
              <a:rPr lang="en-US" sz="1600" dirty="0" smtClean="0">
                <a:latin typeface="Calibri" charset="0"/>
                <a:ea typeface="Calibri" charset="0"/>
                <a:cs typeface="Calibri" charset="0"/>
              </a:rPr>
              <a:t>tools</a:t>
            </a:r>
            <a:endParaRPr lang="en-US" sz="1600" b="1" dirty="0" smtClean="0">
              <a:solidFill>
                <a:srgbClr val="B51881"/>
              </a:solidFill>
              <a:latin typeface="Calibri" charset="0"/>
              <a:ea typeface="Calibri" charset="0"/>
              <a:cs typeface="Calibri" charset="0"/>
            </a:endParaRPr>
          </a:p>
          <a:p>
            <a:r>
              <a:rPr lang="en-US" sz="1600" b="1" dirty="0">
                <a:solidFill>
                  <a:srgbClr val="B51881"/>
                </a:solidFill>
                <a:latin typeface="Calibri" charset="0"/>
                <a:ea typeface="Calibri" charset="0"/>
                <a:cs typeface="Calibri" charset="0"/>
              </a:rPr>
              <a:t>Importance in policy making: </a:t>
            </a:r>
            <a:r>
              <a:rPr lang="en-US" sz="1600" dirty="0" smtClean="0">
                <a:latin typeface="Calibri" charset="0"/>
                <a:ea typeface="Calibri" charset="0"/>
                <a:cs typeface="Calibri" charset="0"/>
              </a:rPr>
              <a:t>Decision-making </a:t>
            </a:r>
            <a:r>
              <a:rPr lang="en-US" sz="1600" dirty="0">
                <a:latin typeface="Calibri" charset="0"/>
                <a:ea typeface="Calibri" charset="0"/>
                <a:cs typeface="Calibri" charset="0"/>
              </a:rPr>
              <a:t>processes have to be supported with meaningful representations of </a:t>
            </a:r>
            <a:r>
              <a:rPr lang="en-US" sz="1600" dirty="0" smtClean="0">
                <a:latin typeface="Calibri" charset="0"/>
                <a:ea typeface="Calibri" charset="0"/>
                <a:cs typeface="Calibri" charset="0"/>
              </a:rPr>
              <a:t>the present </a:t>
            </a:r>
            <a:r>
              <a:rPr lang="en-US" sz="1600" dirty="0">
                <a:latin typeface="Calibri" charset="0"/>
                <a:ea typeface="Calibri" charset="0"/>
                <a:cs typeface="Calibri" charset="0"/>
              </a:rPr>
              <a:t>situations along with accurate simulation engines to generate and evaluate </a:t>
            </a:r>
            <a:r>
              <a:rPr lang="en-US" sz="1600" dirty="0" smtClean="0">
                <a:latin typeface="Calibri" charset="0"/>
                <a:ea typeface="Calibri" charset="0"/>
                <a:cs typeface="Calibri" charset="0"/>
              </a:rPr>
              <a:t>future scenarios</a:t>
            </a:r>
          </a:p>
          <a:p>
            <a:pPr marL="285750" indent="-285750" algn="just">
              <a:buFont typeface="Arial" charset="0"/>
              <a:buChar char="•"/>
            </a:pPr>
            <a:r>
              <a:rPr lang="en-US" sz="1600" dirty="0" smtClean="0">
                <a:latin typeface="Calibri" charset="0"/>
                <a:ea typeface="Calibri" charset="0"/>
                <a:cs typeface="Calibri" charset="0"/>
              </a:rPr>
              <a:t>Instrumental </a:t>
            </a:r>
            <a:r>
              <a:rPr lang="en-US" sz="1600" dirty="0">
                <a:latin typeface="Calibri" charset="0"/>
                <a:ea typeface="Calibri" charset="0"/>
                <a:cs typeface="Calibri" charset="0"/>
              </a:rPr>
              <a:t>to all this is the possibility to gather and analyze huge amounts </a:t>
            </a:r>
            <a:r>
              <a:rPr lang="en-US" sz="1600" dirty="0" smtClean="0">
                <a:latin typeface="Calibri" charset="0"/>
                <a:ea typeface="Calibri" charset="0"/>
                <a:cs typeface="Calibri" charset="0"/>
              </a:rPr>
              <a:t>of relevant </a:t>
            </a:r>
            <a:r>
              <a:rPr lang="en-US" sz="1600" dirty="0">
                <a:latin typeface="Calibri" charset="0"/>
                <a:ea typeface="Calibri" charset="0"/>
                <a:cs typeface="Calibri" charset="0"/>
              </a:rPr>
              <a:t>data and visualize them in a meaningful way also for an audience </a:t>
            </a:r>
            <a:r>
              <a:rPr lang="en-US" sz="1600" dirty="0" smtClean="0">
                <a:latin typeface="Calibri" charset="0"/>
                <a:ea typeface="Calibri" charset="0"/>
                <a:cs typeface="Calibri" charset="0"/>
              </a:rPr>
              <a:t>without technical </a:t>
            </a:r>
            <a:r>
              <a:rPr lang="en-US" sz="1600" dirty="0">
                <a:latin typeface="Calibri" charset="0"/>
                <a:ea typeface="Calibri" charset="0"/>
                <a:cs typeface="Calibri" charset="0"/>
              </a:rPr>
              <a:t>or scientific expertise. </a:t>
            </a:r>
            <a:endParaRPr lang="en-US" sz="1600" dirty="0" smtClean="0">
              <a:latin typeface="Calibri" charset="0"/>
              <a:ea typeface="Calibri" charset="0"/>
              <a:cs typeface="Calibri" charset="0"/>
            </a:endParaRPr>
          </a:p>
          <a:p>
            <a:pPr algn="just"/>
            <a:r>
              <a:rPr lang="en-US" sz="1600" b="1" dirty="0">
                <a:solidFill>
                  <a:srgbClr val="B51881"/>
                </a:solidFill>
                <a:latin typeface="Calibri" charset="0"/>
                <a:ea typeface="Calibri" charset="0"/>
                <a:cs typeface="Calibri" charset="0"/>
              </a:rPr>
              <a:t>Technologies and tools</a:t>
            </a:r>
            <a:r>
              <a:rPr lang="en-US" sz="1600" b="1" dirty="0" smtClean="0">
                <a:solidFill>
                  <a:srgbClr val="B51881"/>
                </a:solidFill>
                <a:latin typeface="Calibri" charset="0"/>
                <a:ea typeface="Calibri" charset="0"/>
                <a:cs typeface="Calibri" charset="0"/>
              </a:rPr>
              <a:t>: </a:t>
            </a:r>
            <a:r>
              <a:rPr lang="en-US" sz="1600" dirty="0" smtClean="0">
                <a:latin typeface="Calibri" charset="0"/>
                <a:ea typeface="Calibri" charset="0"/>
                <a:cs typeface="Calibri" charset="0"/>
              </a:rPr>
              <a:t>predictive analytics, visual analytics, dynamic systems, agent based models, hybrid models</a:t>
            </a:r>
            <a:endParaRPr lang="en-US" sz="1600" dirty="0">
              <a:effectLst/>
              <a:latin typeface="Calibri" charset="0"/>
              <a:ea typeface="Calibri" charset="0"/>
              <a:cs typeface="Calibri" charset="0"/>
            </a:endParaRPr>
          </a:p>
        </p:txBody>
      </p:sp>
    </p:spTree>
    <p:extLst>
      <p:ext uri="{BB962C8B-B14F-4D97-AF65-F5344CB8AC3E}">
        <p14:creationId xmlns:p14="http://schemas.microsoft.com/office/powerpoint/2010/main" val="1622038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61950"/>
            <a:ext cx="6629400" cy="571500"/>
          </a:xfrm>
        </p:spPr>
        <p:txBody>
          <a:bodyPr/>
          <a:lstStyle/>
          <a:p>
            <a:r>
              <a:rPr lang="es-ES_tradnl" b="1" dirty="0" smtClean="0"/>
              <a:t>QUESTIONS</a:t>
            </a:r>
            <a:endParaRPr lang="es-ES" b="1" dirty="0"/>
          </a:p>
        </p:txBody>
      </p:sp>
      <p:sp>
        <p:nvSpPr>
          <p:cNvPr id="3" name="Rectangle 2"/>
          <p:cNvSpPr/>
          <p:nvPr/>
        </p:nvSpPr>
        <p:spPr>
          <a:xfrm>
            <a:off x="457200" y="1504950"/>
            <a:ext cx="8077200" cy="2308324"/>
          </a:xfrm>
          <a:prstGeom prst="rect">
            <a:avLst/>
          </a:prstGeom>
        </p:spPr>
        <p:txBody>
          <a:bodyPr wrap="square">
            <a:spAutoFit/>
          </a:bodyPr>
          <a:lstStyle/>
          <a:p>
            <a:pPr marL="285750" indent="-285750" algn="just">
              <a:buFont typeface="Arial" charset="0"/>
              <a:buChar char="•"/>
            </a:pPr>
            <a:r>
              <a:rPr lang="en-GB" b="1" dirty="0" smtClean="0"/>
              <a:t>What are the most research challenges you would like to add in your cluster?</a:t>
            </a:r>
            <a:endParaRPr lang="en-US" b="1" dirty="0"/>
          </a:p>
          <a:p>
            <a:pPr marL="285750" indent="-285750" algn="just">
              <a:buFont typeface="Arial" charset="0"/>
              <a:buChar char="•"/>
            </a:pPr>
            <a:endParaRPr lang="en-US" b="1" dirty="0"/>
          </a:p>
          <a:p>
            <a:pPr marL="285750" lvl="0" indent="-285750" algn="just">
              <a:buFont typeface="Arial" charset="0"/>
              <a:buChar char="•"/>
            </a:pPr>
            <a:r>
              <a:rPr lang="en-GB" b="1" dirty="0"/>
              <a:t>Why is this challenge important in the policy making process? Which is the need that is addressed in the policy making process?  </a:t>
            </a:r>
            <a:endParaRPr lang="en-US" b="1" dirty="0"/>
          </a:p>
          <a:p>
            <a:pPr marL="285750" indent="-285750" algn="just">
              <a:buFont typeface="Arial" charset="0"/>
              <a:buChar char="•"/>
            </a:pPr>
            <a:endParaRPr lang="en-US" b="1" dirty="0"/>
          </a:p>
          <a:p>
            <a:pPr marL="285750" lvl="0" indent="-285750" algn="just">
              <a:buFont typeface="Arial" charset="0"/>
              <a:buChar char="•"/>
            </a:pPr>
            <a:r>
              <a:rPr lang="en-US" b="1" dirty="0"/>
              <a:t>Which technologies should be developed to cope with this challenge</a:t>
            </a:r>
            <a:r>
              <a:rPr lang="en-US" b="1" dirty="0" smtClean="0"/>
              <a:t>?</a:t>
            </a:r>
          </a:p>
          <a:p>
            <a:pPr marL="285750" lvl="0" indent="-285750" algn="just">
              <a:buFont typeface="Arial" charset="0"/>
              <a:buChar char="•"/>
            </a:pPr>
            <a:endParaRPr lang="en-US" b="1" dirty="0"/>
          </a:p>
          <a:p>
            <a:pPr marL="285750" lvl="0" indent="-285750" algn="just">
              <a:buFont typeface="Arial" charset="0"/>
              <a:buChar char="•"/>
            </a:pPr>
            <a:r>
              <a:rPr lang="en-US" b="1" dirty="0" smtClean="0"/>
              <a:t>Are there other research clusters not captured by the list we provided?</a:t>
            </a:r>
            <a:endParaRPr lang="en-US" b="1" dirty="0"/>
          </a:p>
        </p:txBody>
      </p:sp>
    </p:spTree>
    <p:extLst>
      <p:ext uri="{BB962C8B-B14F-4D97-AF65-F5344CB8AC3E}">
        <p14:creationId xmlns:p14="http://schemas.microsoft.com/office/powerpoint/2010/main" val="916053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Voting</a:t>
            </a:r>
            <a:endParaRPr lang="en-US" dirty="0"/>
          </a:p>
        </p:txBody>
      </p:sp>
      <p:pic>
        <p:nvPicPr>
          <p:cNvPr id="4" name="Picture 3"/>
          <p:cNvPicPr>
            <a:picLocks noChangeAspect="1"/>
          </p:cNvPicPr>
          <p:nvPr/>
        </p:nvPicPr>
        <p:blipFill>
          <a:blip r:embed="rId2"/>
          <a:stretch>
            <a:fillRect/>
          </a:stretch>
        </p:blipFill>
        <p:spPr>
          <a:xfrm>
            <a:off x="0" y="105181"/>
            <a:ext cx="9144000" cy="4933137"/>
          </a:xfrm>
          <a:prstGeom prst="rect">
            <a:avLst/>
          </a:prstGeom>
        </p:spPr>
      </p:pic>
    </p:spTree>
    <p:extLst>
      <p:ext uri="{BB962C8B-B14F-4D97-AF65-F5344CB8AC3E}">
        <p14:creationId xmlns:p14="http://schemas.microsoft.com/office/powerpoint/2010/main" val="286812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43000" y="3028950"/>
            <a:ext cx="68580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350"/>
          </a:p>
        </p:txBody>
      </p:sp>
      <p:pic>
        <p:nvPicPr>
          <p:cNvPr id="37" name="Picture 2" descr="E:\PPT potx\New Logos\Atos.png"/>
          <p:cNvPicPr>
            <a:picLocks noChangeAspect="1" noChangeArrowheads="1"/>
          </p:cNvPicPr>
          <p:nvPr/>
        </p:nvPicPr>
        <p:blipFill>
          <a:blip r:embed="rId3"/>
          <a:srcRect/>
          <a:stretch>
            <a:fillRect/>
          </a:stretch>
        </p:blipFill>
        <p:spPr bwMode="auto">
          <a:xfrm>
            <a:off x="1657351" y="3631675"/>
            <a:ext cx="774872" cy="265389"/>
          </a:xfrm>
          <a:prstGeom prst="rect">
            <a:avLst/>
          </a:prstGeom>
          <a:noFill/>
          <a:ln w="9525">
            <a:noFill/>
            <a:miter lim="800000"/>
            <a:headEnd/>
            <a:tailEnd/>
          </a:ln>
        </p:spPr>
      </p:pic>
      <p:sp>
        <p:nvSpPr>
          <p:cNvPr id="11" name="TextBox 51"/>
          <p:cNvSpPr txBox="1"/>
          <p:nvPr/>
        </p:nvSpPr>
        <p:spPr>
          <a:xfrm>
            <a:off x="1143000" y="2052915"/>
            <a:ext cx="6858000" cy="595035"/>
          </a:xfrm>
          <a:prstGeom prst="rect">
            <a:avLst/>
          </a:prstGeom>
          <a:noFill/>
        </p:spPr>
        <p:txBody>
          <a:bodyPr wrap="square" rtlCol="0">
            <a:spAutoFit/>
          </a:bodyPr>
          <a:lstStyle/>
          <a:p>
            <a:pPr algn="ctr">
              <a:spcBef>
                <a:spcPts val="450"/>
              </a:spcBef>
              <a:defRPr/>
            </a:pPr>
            <a:r>
              <a:rPr lang="en-US" b="1" dirty="0" smtClean="0">
                <a:solidFill>
                  <a:srgbClr val="F3921D"/>
                </a:solidFill>
              </a:rPr>
              <a:t>Thank You Very Much!</a:t>
            </a:r>
          </a:p>
          <a:p>
            <a:pPr algn="ctr">
              <a:spcBef>
                <a:spcPts val="450"/>
              </a:spcBef>
              <a:defRPr/>
            </a:pPr>
            <a:r>
              <a:rPr lang="en-US" sz="1050" b="1" dirty="0" smtClean="0">
                <a:solidFill>
                  <a:schemeClr val="tx1">
                    <a:lumMod val="75000"/>
                    <a:lumOff val="25000"/>
                  </a:schemeClr>
                </a:solidFill>
              </a:rPr>
              <a:t>Dr. Francesco Mureddu - </a:t>
            </a:r>
            <a:r>
              <a:rPr lang="en-US" sz="1050" b="1" dirty="0" smtClean="0">
                <a:solidFill>
                  <a:schemeClr val="tx1">
                    <a:lumMod val="75000"/>
                    <a:lumOff val="25000"/>
                  </a:schemeClr>
                </a:solidFill>
                <a:hlinkClick r:id="rId4"/>
              </a:rPr>
              <a:t>francesco.mureddu@lisboncouncil.net</a:t>
            </a:r>
            <a:endParaRPr lang="en-US" sz="1050" b="1" dirty="0" smtClean="0">
              <a:solidFill>
                <a:schemeClr val="tx1">
                  <a:lumMod val="75000"/>
                  <a:lumOff val="25000"/>
                </a:schemeClr>
              </a:solidFill>
            </a:endParaRPr>
          </a:p>
        </p:txBody>
      </p:sp>
      <p:pic>
        <p:nvPicPr>
          <p:cNvPr id="30"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25348" y="4131147"/>
            <a:ext cx="556240" cy="548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3" name="Rectangle 20"/>
          <p:cNvSpPr/>
          <p:nvPr/>
        </p:nvSpPr>
        <p:spPr>
          <a:xfrm>
            <a:off x="2228850" y="4457700"/>
            <a:ext cx="2628900" cy="300082"/>
          </a:xfrm>
          <a:prstGeom prst="rect">
            <a:avLst/>
          </a:prstGeom>
        </p:spPr>
        <p:txBody>
          <a:bodyPr wrap="square" lIns="0" rIns="0">
            <a:spAutoFit/>
          </a:bodyPr>
          <a:lstStyle/>
          <a:p>
            <a:r>
              <a:rPr lang="en-US" sz="675" dirty="0">
                <a:solidFill>
                  <a:schemeClr val="bg1">
                    <a:lumMod val="50000"/>
                  </a:schemeClr>
                </a:solidFill>
              </a:rPr>
              <a:t>This project has received funding from the European Union’s Horizon 2020 research and innovation </a:t>
            </a:r>
            <a:r>
              <a:rPr lang="en-US" sz="675" dirty="0" err="1">
                <a:solidFill>
                  <a:schemeClr val="bg1">
                    <a:lumMod val="50000"/>
                  </a:schemeClr>
                </a:solidFill>
              </a:rPr>
              <a:t>programme</a:t>
            </a:r>
            <a:r>
              <a:rPr lang="en-US" sz="675" dirty="0">
                <a:solidFill>
                  <a:schemeClr val="bg1">
                    <a:lumMod val="50000"/>
                  </a:schemeClr>
                </a:solidFill>
              </a:rPr>
              <a:t> under grant agreement No 769623</a:t>
            </a:r>
            <a:endParaRPr lang="en-GB" sz="675" b="1" dirty="0">
              <a:solidFill>
                <a:schemeClr val="bg1">
                  <a:lumMod val="50000"/>
                </a:schemeClr>
              </a:solidFill>
            </a:endParaRPr>
          </a:p>
        </p:txBody>
      </p:sp>
      <p:pic>
        <p:nvPicPr>
          <p:cNvPr id="34" name="33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428750" y="4206106"/>
            <a:ext cx="715784" cy="715784"/>
          </a:xfrm>
          <a:prstGeom prst="rect">
            <a:avLst/>
          </a:prstGeom>
        </p:spPr>
      </p:pic>
      <p:pic>
        <p:nvPicPr>
          <p:cNvPr id="21" name="20 Imagen"/>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050073" y="57150"/>
            <a:ext cx="3232411" cy="1730506"/>
          </a:xfrm>
          <a:prstGeom prst="rect">
            <a:avLst/>
          </a:prstGeom>
        </p:spPr>
      </p:pic>
      <p:sp>
        <p:nvSpPr>
          <p:cNvPr id="22" name="Date Placeholder 3"/>
          <p:cNvSpPr txBox="1">
            <a:spLocks/>
          </p:cNvSpPr>
          <p:nvPr/>
        </p:nvSpPr>
        <p:spPr>
          <a:xfrm>
            <a:off x="6295184" y="4748945"/>
            <a:ext cx="1386404" cy="167186"/>
          </a:xfrm>
          <a:prstGeom prst="rect">
            <a:avLst/>
          </a:prstGeom>
        </p:spPr>
        <p:txBody>
          <a:bodyPr vert="horz" lIns="0" tIns="34290" rIns="0" bIns="34290" rtlCol="0" anchor="ctr"/>
          <a:lstStyle>
            <a:lvl1pPr algn="l">
              <a:defRPr sz="1200">
                <a:solidFill>
                  <a:srgbClr val="0C4262"/>
                </a:solidFill>
              </a:defRPr>
            </a:lvl1pPr>
          </a:lstStyle>
          <a:p>
            <a:pPr lvl="0" algn="r">
              <a:defRPr/>
            </a:pPr>
            <a:r>
              <a:rPr lang="es-ES" sz="825" b="1" dirty="0">
                <a:solidFill>
                  <a:schemeClr val="bg1">
                    <a:lumMod val="65000"/>
                  </a:schemeClr>
                </a:solidFill>
                <a:latin typeface="Comfortaa" panose="020F0603070200060003" pitchFamily="34" charset="0"/>
              </a:rPr>
              <a:t>www.</a:t>
            </a:r>
            <a:r>
              <a:rPr lang="es-ES" sz="825" b="1" dirty="0">
                <a:solidFill>
                  <a:srgbClr val="F3921D"/>
                </a:solidFill>
                <a:latin typeface="Comfortaa" panose="020F0603070200060003" pitchFamily="34" charset="0"/>
              </a:rPr>
              <a:t>BigPolicyCanvas</a:t>
            </a:r>
            <a:r>
              <a:rPr lang="es-ES" sz="825" b="1" dirty="0">
                <a:solidFill>
                  <a:schemeClr val="bg1">
                    <a:lumMod val="65000"/>
                  </a:schemeClr>
                </a:solidFill>
                <a:latin typeface="Comfortaa" panose="020F0603070200060003" pitchFamily="34" charset="0"/>
              </a:rPr>
              <a:t>.eu</a:t>
            </a:r>
            <a:endParaRPr lang="en-US" sz="825" b="1" dirty="0">
              <a:solidFill>
                <a:schemeClr val="bg1">
                  <a:lumMod val="65000"/>
                </a:schemeClr>
              </a:solidFill>
              <a:latin typeface="Comfortaa" panose="020F0603070200060003" pitchFamily="34" charset="0"/>
            </a:endParaRPr>
          </a:p>
        </p:txBody>
      </p:sp>
      <p:pic>
        <p:nvPicPr>
          <p:cNvPr id="3" name="2 Imagen"/>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57500" y="3546729"/>
            <a:ext cx="1088227" cy="483067"/>
          </a:xfrm>
          <a:prstGeom prst="rect">
            <a:avLst/>
          </a:prstGeom>
        </p:spPr>
      </p:pic>
      <p:pic>
        <p:nvPicPr>
          <p:cNvPr id="4" name="3 Imagen"/>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352293" y="3429000"/>
            <a:ext cx="1684624" cy="669258"/>
          </a:xfrm>
          <a:prstGeom prst="rect">
            <a:avLst/>
          </a:prstGeom>
        </p:spPr>
      </p:pic>
      <p:pic>
        <p:nvPicPr>
          <p:cNvPr id="5" name="4 Imagen"/>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036917" y="3557320"/>
            <a:ext cx="1512402" cy="510377"/>
          </a:xfrm>
          <a:prstGeom prst="rect">
            <a:avLst/>
          </a:prstGeom>
        </p:spPr>
      </p:pic>
      <p:pic>
        <p:nvPicPr>
          <p:cNvPr id="25" name="24 Imagen"/>
          <p:cNvPicPr>
            <a:picLocks noChangeAspect="1"/>
          </p:cNvPicPr>
          <p:nvPr/>
        </p:nvPicPr>
        <p:blipFill rotWithShape="1">
          <a:blip r:embed="rId11" cstate="print">
            <a:extLst>
              <a:ext uri="{28A0092B-C50C-407E-A947-70E740481C1C}">
                <a14:useLocalDpi xmlns:a14="http://schemas.microsoft.com/office/drawing/2010/main" val="0"/>
              </a:ext>
            </a:extLst>
          </a:blip>
          <a:srcRect l="37605" r="39318" b="17623"/>
          <a:stretch/>
        </p:blipFill>
        <p:spPr>
          <a:xfrm rot="10800000">
            <a:off x="7125348" y="-30167"/>
            <a:ext cx="2057400" cy="413114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13085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61950"/>
            <a:ext cx="5943600" cy="571500"/>
          </a:xfrm>
        </p:spPr>
        <p:txBody>
          <a:bodyPr/>
          <a:lstStyle/>
          <a:p>
            <a:r>
              <a:rPr lang="es-ES_tradnl" b="1" dirty="0" err="1"/>
              <a:t>Matching</a:t>
            </a:r>
            <a:r>
              <a:rPr lang="es-ES_tradnl" b="1" dirty="0"/>
              <a:t> Gaps and </a:t>
            </a:r>
            <a:r>
              <a:rPr lang="es-ES_tradnl" b="1" dirty="0" err="1"/>
              <a:t>Research</a:t>
            </a:r>
            <a:r>
              <a:rPr lang="es-ES_tradnl" b="1" dirty="0"/>
              <a:t> </a:t>
            </a:r>
            <a:r>
              <a:rPr lang="es-ES_tradnl" b="1"/>
              <a:t>Challenges</a:t>
            </a:r>
            <a:endParaRPr lang="es-ES" b="1" dirty="0"/>
          </a:p>
        </p:txBody>
      </p:sp>
      <p:sp>
        <p:nvSpPr>
          <p:cNvPr id="4" name="Rectangle 3"/>
          <p:cNvSpPr/>
          <p:nvPr/>
        </p:nvSpPr>
        <p:spPr>
          <a:xfrm>
            <a:off x="457200" y="1123950"/>
            <a:ext cx="8382000" cy="3877985"/>
          </a:xfrm>
          <a:prstGeom prst="rect">
            <a:avLst/>
          </a:prstGeom>
        </p:spPr>
        <p:txBody>
          <a:bodyPr wrap="square">
            <a:spAutoFit/>
          </a:bodyPr>
          <a:lstStyle/>
          <a:p>
            <a:r>
              <a:rPr lang="en-US" dirty="0">
                <a:latin typeface="Calibri" charset="0"/>
              </a:rPr>
              <a:t>Increase transparency and acceptance of data driven digital applications for policy making (NEED) </a:t>
            </a:r>
          </a:p>
          <a:p>
            <a:pPr>
              <a:buFont typeface="Arial" charset="0"/>
              <a:buChar char="•"/>
            </a:pPr>
            <a:r>
              <a:rPr lang="en-US" dirty="0">
                <a:solidFill>
                  <a:srgbClr val="222222"/>
                </a:solidFill>
                <a:latin typeface="Calibri" charset="0"/>
              </a:rPr>
              <a:t>Is </a:t>
            </a:r>
            <a:r>
              <a:rPr lang="en-US" b="1" dirty="0">
                <a:solidFill>
                  <a:srgbClr val="B51881"/>
                </a:solidFill>
                <a:latin typeface="Calibri" charset="0"/>
              </a:rPr>
              <a:t>fomented</a:t>
            </a:r>
            <a:r>
              <a:rPr lang="en-US" dirty="0">
                <a:solidFill>
                  <a:srgbClr val="222222"/>
                </a:solidFill>
                <a:latin typeface="Calibri" charset="0"/>
              </a:rPr>
              <a:t> by many trends that are expected to “deliver” in the near future (e.g. large-scale experiments based on big-data-driven nudging techniques - </a:t>
            </a:r>
            <a:r>
              <a:rPr lang="en-US" dirty="0" err="1">
                <a:solidFill>
                  <a:srgbClr val="222222"/>
                </a:solidFill>
                <a:latin typeface="Calibri" charset="0"/>
              </a:rPr>
              <a:t>hypernudging</a:t>
            </a:r>
            <a:r>
              <a:rPr lang="en-US" dirty="0">
                <a:solidFill>
                  <a:srgbClr val="222222"/>
                </a:solidFill>
                <a:latin typeface="Calibri" charset="0"/>
              </a:rPr>
              <a:t>)</a:t>
            </a:r>
          </a:p>
          <a:p>
            <a:pPr>
              <a:buFont typeface="Arial" charset="0"/>
              <a:buChar char="•"/>
            </a:pPr>
            <a:r>
              <a:rPr lang="en-US" dirty="0">
                <a:solidFill>
                  <a:srgbClr val="222222"/>
                </a:solidFill>
                <a:latin typeface="Calibri" charset="0"/>
              </a:rPr>
              <a:t>Is </a:t>
            </a:r>
            <a:r>
              <a:rPr lang="en-US" b="1" dirty="0">
                <a:solidFill>
                  <a:srgbClr val="B51881"/>
                </a:solidFill>
                <a:latin typeface="Calibri" charset="0"/>
              </a:rPr>
              <a:t>served</a:t>
            </a:r>
            <a:r>
              <a:rPr lang="en-US" dirty="0">
                <a:solidFill>
                  <a:srgbClr val="222222"/>
                </a:solidFill>
                <a:latin typeface="Calibri" charset="0"/>
              </a:rPr>
              <a:t> by tools that are operational and will be use more in the future (ASSETS) (e.g. machine learning algorithms)</a:t>
            </a:r>
          </a:p>
          <a:p>
            <a:pPr lvl="1" algn="just">
              <a:buFont typeface="Arial" charset="0"/>
              <a:buChar char="•"/>
            </a:pPr>
            <a:r>
              <a:rPr lang="en-US" dirty="0">
                <a:solidFill>
                  <a:srgbClr val="222222"/>
                </a:solidFill>
                <a:latin typeface="Calibri" charset="0"/>
              </a:rPr>
              <a:t> Thus, the gap is defined as the necessity to </a:t>
            </a:r>
            <a:r>
              <a:rPr lang="en-US" b="1" dirty="0">
                <a:solidFill>
                  <a:srgbClr val="B51881"/>
                </a:solidFill>
                <a:latin typeface="Calibri" charset="0"/>
              </a:rPr>
              <a:t>change the modus operandi in order to increase transparency and acceptance of such techniques</a:t>
            </a:r>
            <a:r>
              <a:rPr lang="en-US" dirty="0">
                <a:solidFill>
                  <a:srgbClr val="B51881"/>
                </a:solidFill>
                <a:latin typeface="Calibri" charset="0"/>
              </a:rPr>
              <a:t>.</a:t>
            </a:r>
            <a:r>
              <a:rPr lang="en-US" dirty="0">
                <a:solidFill>
                  <a:srgbClr val="222222"/>
                </a:solidFill>
                <a:latin typeface="Calibri" charset="0"/>
              </a:rPr>
              <a:t> A change in the way such tools are developed and used is needed (research need), in order to cope with the need of citizens</a:t>
            </a:r>
          </a:p>
          <a:p>
            <a:pPr lvl="1" algn="just">
              <a:buFont typeface="Arial" charset="0"/>
              <a:buChar char="•"/>
            </a:pPr>
            <a:r>
              <a:rPr lang="en-US" dirty="0">
                <a:solidFill>
                  <a:srgbClr val="222222"/>
                </a:solidFill>
                <a:latin typeface="Calibri" charset="0"/>
              </a:rPr>
              <a:t> Research challenges related to data powered collaborative governance</a:t>
            </a:r>
          </a:p>
          <a:p>
            <a:pPr marL="742950" lvl="1" indent="-285750" algn="just">
              <a:buFont typeface="Arial" charset="0"/>
              <a:buChar char="•"/>
            </a:pPr>
            <a:r>
              <a:rPr lang="en-US" sz="1600" b="1" dirty="0">
                <a:solidFill>
                  <a:srgbClr val="B51881"/>
                </a:solidFill>
              </a:rPr>
              <a:t>Assessment of legitimacy of </a:t>
            </a:r>
            <a:r>
              <a:rPr lang="en-US" sz="1600" b="1" dirty="0" err="1">
                <a:solidFill>
                  <a:srgbClr val="B51881"/>
                </a:solidFill>
              </a:rPr>
              <a:t>hypernudging</a:t>
            </a:r>
            <a:r>
              <a:rPr lang="en-US" sz="1600" b="1" dirty="0">
                <a:solidFill>
                  <a:srgbClr val="B51881"/>
                </a:solidFill>
              </a:rPr>
              <a:t> in government</a:t>
            </a:r>
            <a:r>
              <a:rPr lang="en-US" sz="1600" dirty="0"/>
              <a:t>, boiling down to</a:t>
            </a:r>
            <a:r>
              <a:rPr lang="en-US" sz="1600" b="1" dirty="0"/>
              <a:t> </a:t>
            </a:r>
            <a:r>
              <a:rPr lang="en-US" sz="1600" dirty="0">
                <a:solidFill>
                  <a:srgbClr val="222222"/>
                </a:solidFill>
                <a:latin typeface="Calibri" charset="0"/>
              </a:rPr>
              <a:t>transparency and co-creation of algorithms</a:t>
            </a:r>
            <a:r>
              <a:rPr lang="en-US" sz="1600" b="1" dirty="0"/>
              <a:t> (</a:t>
            </a:r>
            <a:r>
              <a:rPr lang="en-US" sz="1600" b="1" dirty="0" err="1">
                <a:solidFill>
                  <a:srgbClr val="B51881"/>
                </a:solidFill>
              </a:rPr>
              <a:t>Misuraca</a:t>
            </a:r>
            <a:r>
              <a:rPr lang="en-US" sz="1600" b="1" dirty="0"/>
              <a:t>)</a:t>
            </a:r>
            <a:endParaRPr lang="en-US" sz="1600" dirty="0"/>
          </a:p>
          <a:p>
            <a:pPr lvl="2" algn="just">
              <a:buFont typeface="Arial" charset="0"/>
              <a:buChar char="•"/>
            </a:pPr>
            <a:endParaRPr lang="en-US" sz="1600" dirty="0">
              <a:solidFill>
                <a:srgbClr val="222222"/>
              </a:solidFill>
              <a:latin typeface="Calibri" charset="0"/>
            </a:endParaRPr>
          </a:p>
        </p:txBody>
      </p:sp>
    </p:spTree>
    <p:extLst>
      <p:ext uri="{BB962C8B-B14F-4D97-AF65-F5344CB8AC3E}">
        <p14:creationId xmlns:p14="http://schemas.microsoft.com/office/powerpoint/2010/main" val="3823546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1000" y="400050"/>
            <a:ext cx="6019800" cy="571500"/>
          </a:xfrm>
        </p:spPr>
        <p:txBody>
          <a:bodyPr/>
          <a:lstStyle/>
          <a:p>
            <a:r>
              <a:rPr lang="es-ES_tradnl" b="1" dirty="0" err="1"/>
              <a:t>Explaining</a:t>
            </a:r>
            <a:r>
              <a:rPr lang="es-ES_tradnl" b="1" dirty="0"/>
              <a:t> the </a:t>
            </a:r>
            <a:r>
              <a:rPr lang="es-ES_tradnl" b="1" dirty="0" err="1"/>
              <a:t>Research</a:t>
            </a:r>
            <a:r>
              <a:rPr lang="es-ES_tradnl" b="1" dirty="0"/>
              <a:t> </a:t>
            </a:r>
            <a:r>
              <a:rPr lang="es-ES_tradnl" b="1" dirty="0" err="1"/>
              <a:t>Challenge</a:t>
            </a:r>
            <a:endParaRPr lang="es-ES" b="1" dirty="0"/>
          </a:p>
        </p:txBody>
      </p:sp>
      <p:sp>
        <p:nvSpPr>
          <p:cNvPr id="5" name="Rectangle 4"/>
          <p:cNvSpPr/>
          <p:nvPr/>
        </p:nvSpPr>
        <p:spPr>
          <a:xfrm>
            <a:off x="304800" y="971550"/>
            <a:ext cx="7581900" cy="3354765"/>
          </a:xfrm>
          <a:prstGeom prst="rect">
            <a:avLst/>
          </a:prstGeom>
        </p:spPr>
        <p:txBody>
          <a:bodyPr wrap="square">
            <a:spAutoFit/>
          </a:bodyPr>
          <a:lstStyle/>
          <a:p>
            <a:pPr algn="just"/>
            <a:r>
              <a:rPr lang="en-US" sz="1600" b="1" dirty="0">
                <a:solidFill>
                  <a:srgbClr val="B51881"/>
                </a:solidFill>
              </a:rPr>
              <a:t>Assessment of legitimacy of </a:t>
            </a:r>
            <a:r>
              <a:rPr lang="en-US" sz="1600" b="1" dirty="0" err="1">
                <a:solidFill>
                  <a:srgbClr val="B51881"/>
                </a:solidFill>
              </a:rPr>
              <a:t>hypernudging</a:t>
            </a:r>
            <a:r>
              <a:rPr lang="en-US" sz="1600" b="1" dirty="0">
                <a:solidFill>
                  <a:srgbClr val="B51881"/>
                </a:solidFill>
              </a:rPr>
              <a:t> in government (</a:t>
            </a:r>
            <a:r>
              <a:rPr lang="en-US" sz="1600" b="1" dirty="0" err="1">
                <a:solidFill>
                  <a:srgbClr val="B51881"/>
                </a:solidFill>
              </a:rPr>
              <a:t>Misuraca</a:t>
            </a:r>
            <a:r>
              <a:rPr lang="en-US" sz="1600" b="1" dirty="0">
                <a:solidFill>
                  <a:srgbClr val="B51881"/>
                </a:solidFill>
              </a:rPr>
              <a:t> and Parycek)</a:t>
            </a:r>
          </a:p>
          <a:p>
            <a:pPr marL="285744" indent="-285744" algn="just">
              <a:buFont typeface="Arial" charset="0"/>
              <a:buChar char="•"/>
            </a:pPr>
            <a:r>
              <a:rPr lang="en-US" sz="1400" dirty="0"/>
              <a:t>Nudging is a </a:t>
            </a:r>
            <a:r>
              <a:rPr lang="en-US" sz="1400" b="1" dirty="0"/>
              <a:t>form of choice architecture that alters people’s </a:t>
            </a:r>
            <a:r>
              <a:rPr lang="en-US" sz="1400" b="1" dirty="0" err="1"/>
              <a:t>behaviour</a:t>
            </a:r>
            <a:r>
              <a:rPr lang="en-US" sz="1400" b="1" dirty="0"/>
              <a:t> in a predictable way without forbidding any options or significantly changing their economic incentives</a:t>
            </a:r>
            <a:r>
              <a:rPr lang="en-US" sz="1400" dirty="0"/>
              <a:t>: ‘soft’ form of design-based control (Thaler &amp; Sunstein, 2008)</a:t>
            </a:r>
          </a:p>
          <a:p>
            <a:pPr marL="285744" indent="-285744" algn="just">
              <a:buFont typeface="Arial" charset="0"/>
              <a:buChar char="•"/>
            </a:pPr>
            <a:r>
              <a:rPr lang="en-US" sz="1400" dirty="0"/>
              <a:t>Big Data decision-making takes the form of algorithmic decision-guidance techniques</a:t>
            </a:r>
          </a:p>
          <a:p>
            <a:pPr marL="285744" indent="-285744" algn="just">
              <a:buFont typeface="Arial" charset="0"/>
              <a:buChar char="•"/>
            </a:pPr>
            <a:r>
              <a:rPr lang="en-US" sz="1400" dirty="0"/>
              <a:t>By highlighting correlations between data items that would not otherwise be observable, these techniques are being used </a:t>
            </a:r>
            <a:r>
              <a:rPr lang="en-US" sz="1400" b="1" dirty="0"/>
              <a:t>to shape the informational choice context in which individual decision-making occurs, with the aim of channeling attention and decision-making in directions preferred by the ‘choice architect’ </a:t>
            </a:r>
            <a:r>
              <a:rPr lang="en-US" sz="1400" dirty="0"/>
              <a:t>(Yeung 2016)</a:t>
            </a:r>
          </a:p>
          <a:p>
            <a:pPr marL="285744" indent="-285744" algn="just">
              <a:buFont typeface="Arial" charset="0"/>
              <a:buChar char="•"/>
            </a:pPr>
            <a:r>
              <a:rPr lang="en-US" sz="1400" dirty="0"/>
              <a:t>Therefore Big Data can rely on nudging: these techniques can be used for social profiling or personalized public services</a:t>
            </a:r>
          </a:p>
          <a:p>
            <a:pPr marL="285744" indent="-285744" algn="just">
              <a:buFont typeface="Arial" charset="0"/>
              <a:buChar char="•"/>
            </a:pPr>
            <a:r>
              <a:rPr lang="en-US" sz="1400" dirty="0"/>
              <a:t>Big Data analytic nudges are extremely powerful due to their continuously updated, dynamic and pervasive nature, working through algorithmic analysis of data streams from multiple sources offering predictive insights concerning habits, preferences and interests of targeted individuals (hence </a:t>
            </a:r>
            <a:r>
              <a:rPr lang="en-US" sz="1400" b="1" dirty="0" err="1"/>
              <a:t>hypernudging</a:t>
            </a:r>
            <a:r>
              <a:rPr lang="en-US" sz="1400" dirty="0"/>
              <a:t>: </a:t>
            </a:r>
            <a:r>
              <a:rPr lang="en-US" sz="1400" dirty="0" err="1"/>
              <a:t>Acquisti</a:t>
            </a:r>
            <a:r>
              <a:rPr lang="en-US" sz="1400" dirty="0"/>
              <a:t>, et al., 2015)</a:t>
            </a:r>
          </a:p>
        </p:txBody>
      </p:sp>
    </p:spTree>
    <p:extLst>
      <p:ext uri="{BB962C8B-B14F-4D97-AF65-F5344CB8AC3E}">
        <p14:creationId xmlns:p14="http://schemas.microsoft.com/office/powerpoint/2010/main" val="4801352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1000" y="400050"/>
            <a:ext cx="6019800" cy="571500"/>
          </a:xfrm>
        </p:spPr>
        <p:txBody>
          <a:bodyPr/>
          <a:lstStyle/>
          <a:p>
            <a:r>
              <a:rPr lang="es-ES_tradnl" altLang="en-US" b="1" dirty="0">
                <a:latin typeface="Verdana" charset="0"/>
                <a:ea typeface="Verdana" charset="0"/>
                <a:cs typeface="Verdana" charset="0"/>
              </a:rPr>
              <a:t>Methodology </a:t>
            </a:r>
            <a:r>
              <a:rPr lang="es-ES_tradnl" altLang="en-US" b="1" dirty="0" smtClean="0">
                <a:latin typeface="Verdana" charset="0"/>
                <a:ea typeface="Verdana" charset="0"/>
                <a:cs typeface="Verdana" charset="0"/>
              </a:rPr>
              <a:t>For the Interactive </a:t>
            </a:r>
            <a:r>
              <a:rPr lang="es-ES_tradnl" altLang="en-US" b="1" dirty="0" err="1" smtClean="0">
                <a:latin typeface="Verdana" charset="0"/>
                <a:ea typeface="Verdana" charset="0"/>
                <a:cs typeface="Verdana" charset="0"/>
              </a:rPr>
              <a:t>Part</a:t>
            </a:r>
            <a:endParaRPr lang="es-ES" b="1" dirty="0"/>
          </a:p>
        </p:txBody>
      </p:sp>
      <p:sp>
        <p:nvSpPr>
          <p:cNvPr id="4" name="2 Marcador de contenido"/>
          <p:cNvSpPr>
            <a:spLocks noGrp="1"/>
          </p:cNvSpPr>
          <p:nvPr>
            <p:ph idx="1"/>
          </p:nvPr>
        </p:nvSpPr>
        <p:spPr>
          <a:xfrm>
            <a:off x="457200" y="1066800"/>
            <a:ext cx="8534400" cy="3714750"/>
          </a:xfrm>
        </p:spPr>
        <p:txBody>
          <a:bodyPr rtlCol="0">
            <a:normAutofit/>
          </a:bodyPr>
          <a:lstStyle/>
          <a:p>
            <a:pPr marL="0" indent="0">
              <a:buNone/>
              <a:defRPr/>
            </a:pPr>
            <a:endParaRPr lang="en-US" sz="1400" b="1" dirty="0" smtClean="0">
              <a:solidFill>
                <a:srgbClr val="B9155D"/>
              </a:solidFill>
            </a:endParaRPr>
          </a:p>
          <a:p>
            <a:pPr marL="0" indent="0">
              <a:buNone/>
              <a:defRPr/>
            </a:pPr>
            <a:endParaRPr lang="en-US" sz="1400" b="1" dirty="0">
              <a:solidFill>
                <a:srgbClr val="B9155D"/>
              </a:solidFill>
            </a:endParaRPr>
          </a:p>
          <a:p>
            <a:pPr marL="0" indent="0">
              <a:buNone/>
              <a:defRPr/>
            </a:pPr>
            <a:r>
              <a:rPr lang="en-US" sz="1400" b="1" dirty="0" smtClean="0">
                <a:solidFill>
                  <a:srgbClr val="B9155D"/>
                </a:solidFill>
              </a:rPr>
              <a:t>Interactive </a:t>
            </a:r>
            <a:r>
              <a:rPr lang="en-US" sz="1400" b="1" dirty="0">
                <a:solidFill>
                  <a:srgbClr val="B9155D"/>
                </a:solidFill>
              </a:rPr>
              <a:t>session </a:t>
            </a:r>
            <a:r>
              <a:rPr lang="en-US" sz="1400" dirty="0"/>
              <a:t>in the BDVF </a:t>
            </a:r>
            <a:r>
              <a:rPr lang="en-US" sz="1400" dirty="0" smtClean="0"/>
              <a:t>Workshop</a:t>
            </a:r>
          </a:p>
          <a:p>
            <a:pPr algn="just">
              <a:defRPr/>
            </a:pPr>
            <a:r>
              <a:rPr lang="en-US" sz="1400" dirty="0" smtClean="0">
                <a:solidFill>
                  <a:srgbClr val="000000"/>
                </a:solidFill>
              </a:rPr>
              <a:t>Presentation of the Research challenges</a:t>
            </a:r>
            <a:endParaRPr lang="en-US" sz="1400" dirty="0">
              <a:solidFill>
                <a:srgbClr val="000000"/>
              </a:solidFill>
            </a:endParaRPr>
          </a:p>
          <a:p>
            <a:pPr algn="just">
              <a:defRPr/>
            </a:pPr>
            <a:r>
              <a:rPr lang="en-US" sz="1400" dirty="0" smtClean="0">
                <a:solidFill>
                  <a:srgbClr val="000000"/>
                </a:solidFill>
              </a:rPr>
              <a:t>Participants will cluster according to their interest in Transparency, Data Ownership, Privacy and Security,  Data Collection and Linking, </a:t>
            </a:r>
            <a:r>
              <a:rPr lang="es-ES_tradnl" sz="1400" dirty="0" err="1" smtClean="0"/>
              <a:t>Simulations</a:t>
            </a:r>
            <a:r>
              <a:rPr lang="es-ES_tradnl" sz="1400" dirty="0" smtClean="0"/>
              <a:t> </a:t>
            </a:r>
            <a:r>
              <a:rPr lang="es-ES_tradnl" sz="1400" dirty="0"/>
              <a:t>and </a:t>
            </a:r>
            <a:r>
              <a:rPr lang="es-ES_tradnl" sz="1400" dirty="0" err="1"/>
              <a:t>Decision</a:t>
            </a:r>
            <a:r>
              <a:rPr lang="es-ES_tradnl" sz="1400" dirty="0"/>
              <a:t> Support Tools </a:t>
            </a:r>
            <a:r>
              <a:rPr lang="en-US" sz="1400" dirty="0" smtClean="0">
                <a:solidFill>
                  <a:srgbClr val="000000"/>
                </a:solidFill>
              </a:rPr>
              <a:t>and will answer the questions in the sheet of paper provided</a:t>
            </a:r>
          </a:p>
          <a:p>
            <a:pPr algn="just">
              <a:defRPr/>
            </a:pPr>
            <a:r>
              <a:rPr lang="en-US" sz="1400" dirty="0" smtClean="0">
                <a:solidFill>
                  <a:srgbClr val="000000"/>
                </a:solidFill>
              </a:rPr>
              <a:t>The questions in the paper are:</a:t>
            </a:r>
          </a:p>
          <a:p>
            <a:pPr lvl="1" algn="just">
              <a:defRPr/>
            </a:pPr>
            <a:r>
              <a:rPr lang="en-US" sz="1300" dirty="0" smtClean="0">
                <a:solidFill>
                  <a:srgbClr val="000000"/>
                </a:solidFill>
              </a:rPr>
              <a:t>Please </a:t>
            </a:r>
            <a:r>
              <a:rPr lang="en-US" sz="1300" dirty="0">
                <a:solidFill>
                  <a:srgbClr val="000000"/>
                </a:solidFill>
              </a:rPr>
              <a:t>add a </a:t>
            </a:r>
            <a:r>
              <a:rPr lang="en-US" sz="1300" dirty="0" smtClean="0">
                <a:solidFill>
                  <a:srgbClr val="000000"/>
                </a:solidFill>
              </a:rPr>
              <a:t>research challenge related to your cluster</a:t>
            </a:r>
          </a:p>
          <a:p>
            <a:pPr lvl="1" algn="just">
              <a:defRPr/>
            </a:pPr>
            <a:r>
              <a:rPr lang="en-US" sz="1300" dirty="0" smtClean="0">
                <a:solidFill>
                  <a:srgbClr val="000000"/>
                </a:solidFill>
              </a:rPr>
              <a:t>Why </a:t>
            </a:r>
            <a:r>
              <a:rPr lang="en-US" sz="1300" dirty="0">
                <a:solidFill>
                  <a:srgbClr val="000000"/>
                </a:solidFill>
              </a:rPr>
              <a:t>is this challenge important in the policy making process? Which is the need that is addressed in the policy making process? </a:t>
            </a:r>
          </a:p>
          <a:p>
            <a:pPr lvl="1" algn="just">
              <a:defRPr/>
            </a:pPr>
            <a:r>
              <a:rPr lang="en-US" sz="1300" dirty="0" smtClean="0">
                <a:solidFill>
                  <a:srgbClr val="000000"/>
                </a:solidFill>
              </a:rPr>
              <a:t>Which </a:t>
            </a:r>
            <a:r>
              <a:rPr lang="en-US" sz="1300" dirty="0">
                <a:solidFill>
                  <a:srgbClr val="000000"/>
                </a:solidFill>
              </a:rPr>
              <a:t>technologies should be developed to cope with these challenge</a:t>
            </a:r>
            <a:r>
              <a:rPr lang="en-US" sz="1300" dirty="0" smtClean="0">
                <a:solidFill>
                  <a:srgbClr val="000000"/>
                </a:solidFill>
              </a:rPr>
              <a:t>?</a:t>
            </a:r>
          </a:p>
          <a:p>
            <a:pPr algn="just">
              <a:defRPr/>
            </a:pPr>
            <a:r>
              <a:rPr lang="en-US" sz="1400" dirty="0" smtClean="0">
                <a:solidFill>
                  <a:srgbClr val="000000"/>
                </a:solidFill>
              </a:rPr>
              <a:t>The organizers will shortlist the most interesting challenges provided during the presentation by Mikel </a:t>
            </a:r>
            <a:r>
              <a:rPr lang="en-US" sz="1400" dirty="0" err="1" smtClean="0">
                <a:solidFill>
                  <a:srgbClr val="000000"/>
                </a:solidFill>
              </a:rPr>
              <a:t>Solvak</a:t>
            </a:r>
            <a:endParaRPr lang="en-US" sz="1400" dirty="0" smtClean="0">
              <a:solidFill>
                <a:srgbClr val="000000"/>
              </a:solidFill>
            </a:endParaRPr>
          </a:p>
          <a:p>
            <a:pPr algn="just">
              <a:defRPr/>
            </a:pPr>
            <a:r>
              <a:rPr lang="en-US" sz="1400" dirty="0" smtClean="0">
                <a:solidFill>
                  <a:srgbClr val="000000"/>
                </a:solidFill>
              </a:rPr>
              <a:t>The attendants will vote the best challenge and the winner will receive our gorgeous prize</a:t>
            </a:r>
            <a:endParaRPr lang="en-US" sz="1400" dirty="0">
              <a:solidFill>
                <a:srgbClr val="000000"/>
              </a:solidFill>
            </a:endParaRPr>
          </a:p>
        </p:txBody>
      </p:sp>
    </p:spTree>
    <p:extLst>
      <p:ext uri="{BB962C8B-B14F-4D97-AF65-F5344CB8AC3E}">
        <p14:creationId xmlns:p14="http://schemas.microsoft.com/office/powerpoint/2010/main" val="833268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a:t>The Big Policy Canvas Roadmap Overview</a:t>
            </a:r>
          </a:p>
        </p:txBody>
      </p:sp>
      <p:sp>
        <p:nvSpPr>
          <p:cNvPr id="3" name="2 Marcador de contenido"/>
          <p:cNvSpPr>
            <a:spLocks noGrp="1"/>
          </p:cNvSpPr>
          <p:nvPr>
            <p:ph idx="1"/>
          </p:nvPr>
        </p:nvSpPr>
        <p:spPr>
          <a:xfrm>
            <a:off x="304800" y="1009962"/>
            <a:ext cx="1447800" cy="3714750"/>
          </a:xfrm>
        </p:spPr>
        <p:txBody>
          <a:bodyPr>
            <a:normAutofit/>
          </a:bodyPr>
          <a:lstStyle/>
          <a:p>
            <a:pPr marL="0" indent="0" algn="just">
              <a:buNone/>
            </a:pPr>
            <a:r>
              <a:rPr lang="en-US" sz="1600" b="1" dirty="0">
                <a:solidFill>
                  <a:srgbClr val="B9155D"/>
                </a:solidFill>
              </a:rPr>
              <a:t>What?</a:t>
            </a:r>
          </a:p>
          <a:p>
            <a:endParaRPr lang="en-US" sz="1600" b="1" dirty="0">
              <a:solidFill>
                <a:srgbClr val="B9155D"/>
              </a:solidFill>
            </a:endParaRPr>
          </a:p>
          <a:p>
            <a:pPr marL="0" indent="0">
              <a:buNone/>
            </a:pPr>
            <a:endParaRPr lang="en-US" sz="1600" b="1" dirty="0">
              <a:solidFill>
                <a:srgbClr val="B9155D"/>
              </a:solidFill>
            </a:endParaRPr>
          </a:p>
          <a:p>
            <a:pPr marL="0" indent="0">
              <a:buNone/>
            </a:pPr>
            <a:endParaRPr lang="en-US" sz="1600" b="1" dirty="0">
              <a:solidFill>
                <a:srgbClr val="B9155D"/>
              </a:solidFill>
            </a:endParaRPr>
          </a:p>
        </p:txBody>
      </p:sp>
      <p:sp>
        <p:nvSpPr>
          <p:cNvPr id="5" name="2 Marcador de contenido"/>
          <p:cNvSpPr txBox="1">
            <a:spLocks/>
          </p:cNvSpPr>
          <p:nvPr/>
        </p:nvSpPr>
        <p:spPr>
          <a:xfrm>
            <a:off x="2438400" y="971550"/>
            <a:ext cx="6400800" cy="382936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3B519B"/>
              </a:buClr>
              <a:buFont typeface="Arial" panose="020B0604020202020204" pitchFamily="34" charset="0"/>
              <a:buChar char="•"/>
              <a:defRPr sz="1900" kern="1200">
                <a:solidFill>
                  <a:schemeClr val="tx1">
                    <a:lumMod val="95000"/>
                    <a:lumOff val="5000"/>
                  </a:schemeClr>
                </a:solidFill>
                <a:latin typeface="+mn-lt"/>
                <a:ea typeface="+mn-ea"/>
                <a:cs typeface="+mn-cs"/>
              </a:defRPr>
            </a:lvl1pPr>
            <a:lvl2pPr marL="742950" indent="-285750" algn="l" defTabSz="914400" rtl="0" eaLnBrk="1" latinLnBrk="0" hangingPunct="1">
              <a:spcBef>
                <a:spcPct val="20000"/>
              </a:spcBef>
              <a:buClr>
                <a:srgbClr val="3B519B"/>
              </a:buClr>
              <a:buFont typeface="Courier New" panose="02070309020205020404" pitchFamily="49"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Clr>
                <a:srgbClr val="3B519B"/>
              </a:buClr>
              <a:buFont typeface="Wingdings" pitchFamily="2" charset="2"/>
              <a:buChar char="§"/>
              <a:defRPr sz="1600" kern="1200" baseline="0">
                <a:solidFill>
                  <a:schemeClr val="tx1">
                    <a:lumMod val="50000"/>
                    <a:lumOff val="50000"/>
                  </a:schemeClr>
                </a:solidFill>
                <a:latin typeface="+mn-lt"/>
                <a:ea typeface="+mn-ea"/>
                <a:cs typeface="+mn-cs"/>
              </a:defRPr>
            </a:lvl3pPr>
            <a:lvl4pPr marL="1600200" indent="-228600" algn="l" defTabSz="914400" rtl="0" eaLnBrk="1" latinLnBrk="0" hangingPunct="1">
              <a:spcBef>
                <a:spcPct val="20000"/>
              </a:spcBef>
              <a:buClr>
                <a:srgbClr val="3B519B"/>
              </a:buClr>
              <a:buFont typeface="Wingdings" pitchFamily="2" charset="2"/>
              <a:buChar char="§"/>
              <a:defRPr sz="140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Clr>
                <a:srgbClr val="3B519B"/>
              </a:buClr>
              <a:buFont typeface="Wingdings" pitchFamily="2" charset="2"/>
              <a:buChar char="§"/>
              <a:defRPr sz="1300" kern="1200" baseline="0">
                <a:solidFill>
                  <a:schemeClr val="bg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n-US" sz="1600" dirty="0"/>
              <a:t>Roadmap for Future Research Directions in Data-Driven Policy </a:t>
            </a:r>
            <a:r>
              <a:rPr lang="en-US" sz="1600" dirty="0" smtClean="0"/>
              <a:t>Making, building </a:t>
            </a:r>
            <a:r>
              <a:rPr lang="en-US" sz="1600" smtClean="0"/>
              <a:t>on Crossroad and Crossover Roadmaps</a:t>
            </a:r>
            <a:endParaRPr lang="en-US" sz="1600" dirty="0"/>
          </a:p>
          <a:p>
            <a:pPr marL="0" indent="0" algn="just">
              <a:buNone/>
            </a:pPr>
            <a:endParaRPr lang="en-US" sz="200" dirty="0"/>
          </a:p>
          <a:p>
            <a:pPr marL="0" indent="0" algn="just">
              <a:buNone/>
            </a:pPr>
            <a:endParaRPr lang="en-US" sz="1600" dirty="0" smtClean="0"/>
          </a:p>
          <a:p>
            <a:pPr marL="0" indent="0" algn="just">
              <a:buNone/>
            </a:pPr>
            <a:r>
              <a:rPr lang="en-US" sz="1600" dirty="0" smtClean="0"/>
              <a:t>Put </a:t>
            </a:r>
            <a:r>
              <a:rPr lang="en-US" sz="1600" dirty="0"/>
              <a:t>forward the different research and innovation directions that should be followed in order to reach the anticipated vision for making the public sector a key player in tackling societal challenges through new data-driven policy-making approaches</a:t>
            </a:r>
          </a:p>
          <a:p>
            <a:pPr marL="0" indent="0" algn="just">
              <a:buNone/>
            </a:pPr>
            <a:endParaRPr lang="en-US" sz="1050" dirty="0"/>
          </a:p>
          <a:p>
            <a:pPr marL="0" indent="0" algn="just">
              <a:buNone/>
            </a:pPr>
            <a:r>
              <a:rPr lang="en-US" sz="1600" dirty="0"/>
              <a:t>First version  March 2019 (M18), final version September 2019 (M24)</a:t>
            </a:r>
          </a:p>
          <a:p>
            <a:endParaRPr lang="en-US" sz="1100" dirty="0"/>
          </a:p>
          <a:p>
            <a:pPr marL="0" indent="0" algn="just">
              <a:buNone/>
            </a:pPr>
            <a:r>
              <a:rPr lang="en-US" sz="1600" dirty="0">
                <a:solidFill>
                  <a:srgbClr val="F3921D"/>
                </a:solidFill>
                <a:hlinkClick r:id="rId3"/>
              </a:rPr>
              <a:t>https://www.bigpolicycanvas.eu/results/roadmap</a:t>
            </a:r>
            <a:endParaRPr lang="en-US" sz="1600" dirty="0">
              <a:solidFill>
                <a:srgbClr val="F3921D"/>
              </a:solidFill>
            </a:endParaRPr>
          </a:p>
          <a:p>
            <a:pPr marL="0" indent="0" algn="just">
              <a:buNone/>
            </a:pPr>
            <a:endParaRPr lang="en-US" sz="1050" dirty="0"/>
          </a:p>
          <a:p>
            <a:pPr marL="0" indent="0" algn="just">
              <a:buNone/>
            </a:pPr>
            <a:endParaRPr lang="en-US" sz="100" dirty="0"/>
          </a:p>
          <a:p>
            <a:pPr marL="0" indent="0" algn="just">
              <a:buNone/>
            </a:pPr>
            <a:r>
              <a:rPr lang="en-US" sz="1600" dirty="0" smtClean="0"/>
              <a:t>Policy </a:t>
            </a:r>
            <a:r>
              <a:rPr lang="en-US" sz="1600" dirty="0"/>
              <a:t>makers, PA representatives, researchers</a:t>
            </a:r>
          </a:p>
          <a:p>
            <a:pPr marL="0" indent="0" algn="just">
              <a:buNone/>
            </a:pPr>
            <a:endParaRPr lang="en-US" sz="1600" dirty="0"/>
          </a:p>
        </p:txBody>
      </p:sp>
      <p:sp>
        <p:nvSpPr>
          <p:cNvPr id="6" name="2 Marcador de contenido"/>
          <p:cNvSpPr txBox="1">
            <a:spLocks/>
          </p:cNvSpPr>
          <p:nvPr/>
        </p:nvSpPr>
        <p:spPr>
          <a:xfrm>
            <a:off x="333094" y="1938650"/>
            <a:ext cx="1447800" cy="3714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3B519B"/>
              </a:buClr>
              <a:buFont typeface="Arial" panose="020B0604020202020204" pitchFamily="34" charset="0"/>
              <a:buChar char="•"/>
              <a:defRPr sz="1900" kern="1200">
                <a:solidFill>
                  <a:schemeClr val="tx1">
                    <a:lumMod val="95000"/>
                    <a:lumOff val="5000"/>
                  </a:schemeClr>
                </a:solidFill>
                <a:latin typeface="+mn-lt"/>
                <a:ea typeface="+mn-ea"/>
                <a:cs typeface="+mn-cs"/>
              </a:defRPr>
            </a:lvl1pPr>
            <a:lvl2pPr marL="742950" indent="-285750" algn="l" defTabSz="914400" rtl="0" eaLnBrk="1" latinLnBrk="0" hangingPunct="1">
              <a:spcBef>
                <a:spcPct val="20000"/>
              </a:spcBef>
              <a:buClr>
                <a:srgbClr val="3B519B"/>
              </a:buClr>
              <a:buFont typeface="Courier New" panose="02070309020205020404" pitchFamily="49"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Clr>
                <a:srgbClr val="3B519B"/>
              </a:buClr>
              <a:buFont typeface="Wingdings" pitchFamily="2" charset="2"/>
              <a:buChar char="§"/>
              <a:defRPr sz="1600" kern="1200" baseline="0">
                <a:solidFill>
                  <a:schemeClr val="tx1">
                    <a:lumMod val="50000"/>
                    <a:lumOff val="50000"/>
                  </a:schemeClr>
                </a:solidFill>
                <a:latin typeface="+mn-lt"/>
                <a:ea typeface="+mn-ea"/>
                <a:cs typeface="+mn-cs"/>
              </a:defRPr>
            </a:lvl3pPr>
            <a:lvl4pPr marL="1600200" indent="-228600" algn="l" defTabSz="914400" rtl="0" eaLnBrk="1" latinLnBrk="0" hangingPunct="1">
              <a:spcBef>
                <a:spcPct val="20000"/>
              </a:spcBef>
              <a:buClr>
                <a:srgbClr val="3B519B"/>
              </a:buClr>
              <a:buFont typeface="Wingdings" pitchFamily="2" charset="2"/>
              <a:buChar char="§"/>
              <a:defRPr sz="140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Clr>
                <a:srgbClr val="3B519B"/>
              </a:buClr>
              <a:buFont typeface="Wingdings" pitchFamily="2" charset="2"/>
              <a:buChar char="§"/>
              <a:defRPr sz="1300" kern="1200" baseline="0">
                <a:solidFill>
                  <a:schemeClr val="bg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en-US" sz="1600" b="1" dirty="0">
                <a:solidFill>
                  <a:srgbClr val="B9155D"/>
                </a:solidFill>
              </a:rPr>
              <a:t>Why?</a:t>
            </a:r>
          </a:p>
          <a:p>
            <a:endParaRPr lang="en-US" sz="1600" b="1" dirty="0">
              <a:solidFill>
                <a:srgbClr val="B9155D"/>
              </a:solidFill>
            </a:endParaRPr>
          </a:p>
          <a:p>
            <a:pPr marL="0" indent="0">
              <a:buFont typeface="Arial" panose="020B0604020202020204" pitchFamily="34" charset="0"/>
              <a:buNone/>
            </a:pPr>
            <a:endParaRPr lang="en-US" sz="1600" b="1" dirty="0">
              <a:solidFill>
                <a:srgbClr val="B9155D"/>
              </a:solidFill>
            </a:endParaRPr>
          </a:p>
          <a:p>
            <a:pPr marL="0" indent="0">
              <a:buFont typeface="Arial" panose="020B0604020202020204" pitchFamily="34" charset="0"/>
              <a:buNone/>
            </a:pPr>
            <a:endParaRPr lang="en-US" sz="1600" b="1" dirty="0">
              <a:solidFill>
                <a:srgbClr val="B9155D"/>
              </a:solidFill>
            </a:endParaRPr>
          </a:p>
          <a:p>
            <a:pPr marL="0" indent="0">
              <a:buFont typeface="Arial" panose="020B0604020202020204" pitchFamily="34" charset="0"/>
              <a:buNone/>
            </a:pPr>
            <a:endParaRPr lang="en-US" sz="1600" b="1" dirty="0">
              <a:solidFill>
                <a:srgbClr val="B9155D"/>
              </a:solidFill>
            </a:endParaRPr>
          </a:p>
        </p:txBody>
      </p:sp>
      <p:sp>
        <p:nvSpPr>
          <p:cNvPr id="7" name="2 Marcador de contenido"/>
          <p:cNvSpPr txBox="1">
            <a:spLocks/>
          </p:cNvSpPr>
          <p:nvPr/>
        </p:nvSpPr>
        <p:spPr>
          <a:xfrm>
            <a:off x="329323" y="2867337"/>
            <a:ext cx="1447800" cy="3714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3B519B"/>
              </a:buClr>
              <a:buFont typeface="Arial" panose="020B0604020202020204" pitchFamily="34" charset="0"/>
              <a:buChar char="•"/>
              <a:defRPr sz="1900" kern="1200">
                <a:solidFill>
                  <a:schemeClr val="tx1">
                    <a:lumMod val="95000"/>
                    <a:lumOff val="5000"/>
                  </a:schemeClr>
                </a:solidFill>
                <a:latin typeface="+mn-lt"/>
                <a:ea typeface="+mn-ea"/>
                <a:cs typeface="+mn-cs"/>
              </a:defRPr>
            </a:lvl1pPr>
            <a:lvl2pPr marL="742950" indent="-285750" algn="l" defTabSz="914400" rtl="0" eaLnBrk="1" latinLnBrk="0" hangingPunct="1">
              <a:spcBef>
                <a:spcPct val="20000"/>
              </a:spcBef>
              <a:buClr>
                <a:srgbClr val="3B519B"/>
              </a:buClr>
              <a:buFont typeface="Courier New" panose="02070309020205020404" pitchFamily="49"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Clr>
                <a:srgbClr val="3B519B"/>
              </a:buClr>
              <a:buFont typeface="Wingdings" pitchFamily="2" charset="2"/>
              <a:buChar char="§"/>
              <a:defRPr sz="1600" kern="1200" baseline="0">
                <a:solidFill>
                  <a:schemeClr val="tx1">
                    <a:lumMod val="50000"/>
                    <a:lumOff val="50000"/>
                  </a:schemeClr>
                </a:solidFill>
                <a:latin typeface="+mn-lt"/>
                <a:ea typeface="+mn-ea"/>
                <a:cs typeface="+mn-cs"/>
              </a:defRPr>
            </a:lvl3pPr>
            <a:lvl4pPr marL="1600200" indent="-228600" algn="l" defTabSz="914400" rtl="0" eaLnBrk="1" latinLnBrk="0" hangingPunct="1">
              <a:spcBef>
                <a:spcPct val="20000"/>
              </a:spcBef>
              <a:buClr>
                <a:srgbClr val="3B519B"/>
              </a:buClr>
              <a:buFont typeface="Wingdings" pitchFamily="2" charset="2"/>
              <a:buChar char="§"/>
              <a:defRPr sz="140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Clr>
                <a:srgbClr val="3B519B"/>
              </a:buClr>
              <a:buFont typeface="Wingdings" pitchFamily="2" charset="2"/>
              <a:buChar char="§"/>
              <a:defRPr sz="1300" kern="1200" baseline="0">
                <a:solidFill>
                  <a:schemeClr val="bg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en-US" sz="1600" b="1" dirty="0">
                <a:solidFill>
                  <a:srgbClr val="B9155D"/>
                </a:solidFill>
              </a:rPr>
              <a:t>When?</a:t>
            </a:r>
          </a:p>
          <a:p>
            <a:endParaRPr lang="en-US" sz="1600" b="1" dirty="0">
              <a:solidFill>
                <a:srgbClr val="B9155D"/>
              </a:solidFill>
            </a:endParaRPr>
          </a:p>
          <a:p>
            <a:pPr marL="0" indent="0">
              <a:buFont typeface="Arial" panose="020B0604020202020204" pitchFamily="34" charset="0"/>
              <a:buNone/>
            </a:pPr>
            <a:endParaRPr lang="en-US" sz="1600" b="1" dirty="0">
              <a:solidFill>
                <a:srgbClr val="B9155D"/>
              </a:solidFill>
            </a:endParaRPr>
          </a:p>
          <a:p>
            <a:pPr marL="0" indent="0">
              <a:buFont typeface="Arial" panose="020B0604020202020204" pitchFamily="34" charset="0"/>
              <a:buNone/>
            </a:pPr>
            <a:endParaRPr lang="en-US" sz="1600" b="1" dirty="0">
              <a:solidFill>
                <a:srgbClr val="B9155D"/>
              </a:solidFill>
            </a:endParaRPr>
          </a:p>
          <a:p>
            <a:pPr marL="0" indent="0">
              <a:buFont typeface="Arial" panose="020B0604020202020204" pitchFamily="34" charset="0"/>
              <a:buNone/>
            </a:pPr>
            <a:endParaRPr lang="en-US" sz="1600" b="1" dirty="0">
              <a:solidFill>
                <a:srgbClr val="B9155D"/>
              </a:solidFill>
            </a:endParaRPr>
          </a:p>
        </p:txBody>
      </p:sp>
      <p:sp>
        <p:nvSpPr>
          <p:cNvPr id="8" name="2 Marcador de contenido"/>
          <p:cNvSpPr txBox="1">
            <a:spLocks/>
          </p:cNvSpPr>
          <p:nvPr/>
        </p:nvSpPr>
        <p:spPr>
          <a:xfrm>
            <a:off x="343977" y="3989395"/>
            <a:ext cx="1447800" cy="3714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3B519B"/>
              </a:buClr>
              <a:buFont typeface="Arial" panose="020B0604020202020204" pitchFamily="34" charset="0"/>
              <a:buChar char="•"/>
              <a:defRPr sz="1900" kern="1200">
                <a:solidFill>
                  <a:schemeClr val="tx1">
                    <a:lumMod val="95000"/>
                    <a:lumOff val="5000"/>
                  </a:schemeClr>
                </a:solidFill>
                <a:latin typeface="+mn-lt"/>
                <a:ea typeface="+mn-ea"/>
                <a:cs typeface="+mn-cs"/>
              </a:defRPr>
            </a:lvl1pPr>
            <a:lvl2pPr marL="742950" indent="-285750" algn="l" defTabSz="914400" rtl="0" eaLnBrk="1" latinLnBrk="0" hangingPunct="1">
              <a:spcBef>
                <a:spcPct val="20000"/>
              </a:spcBef>
              <a:buClr>
                <a:srgbClr val="3B519B"/>
              </a:buClr>
              <a:buFont typeface="Courier New" panose="02070309020205020404" pitchFamily="49"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Clr>
                <a:srgbClr val="3B519B"/>
              </a:buClr>
              <a:buFont typeface="Wingdings" pitchFamily="2" charset="2"/>
              <a:buChar char="§"/>
              <a:defRPr sz="1600" kern="1200" baseline="0">
                <a:solidFill>
                  <a:schemeClr val="tx1">
                    <a:lumMod val="50000"/>
                    <a:lumOff val="50000"/>
                  </a:schemeClr>
                </a:solidFill>
                <a:latin typeface="+mn-lt"/>
                <a:ea typeface="+mn-ea"/>
                <a:cs typeface="+mn-cs"/>
              </a:defRPr>
            </a:lvl3pPr>
            <a:lvl4pPr marL="1600200" indent="-228600" algn="l" defTabSz="914400" rtl="0" eaLnBrk="1" latinLnBrk="0" hangingPunct="1">
              <a:spcBef>
                <a:spcPct val="20000"/>
              </a:spcBef>
              <a:buClr>
                <a:srgbClr val="3B519B"/>
              </a:buClr>
              <a:buFont typeface="Wingdings" pitchFamily="2" charset="2"/>
              <a:buChar char="§"/>
              <a:defRPr sz="140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Clr>
                <a:srgbClr val="3B519B"/>
              </a:buClr>
              <a:buFont typeface="Wingdings" pitchFamily="2" charset="2"/>
              <a:buChar char="§"/>
              <a:defRPr sz="1300" kern="1200" baseline="0">
                <a:solidFill>
                  <a:schemeClr val="bg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en-US" sz="1600" b="1" dirty="0">
                <a:solidFill>
                  <a:srgbClr val="B9155D"/>
                </a:solidFill>
              </a:rPr>
              <a:t>For Whom?</a:t>
            </a:r>
          </a:p>
          <a:p>
            <a:endParaRPr lang="en-US" sz="1600" b="1" dirty="0">
              <a:solidFill>
                <a:srgbClr val="B9155D"/>
              </a:solidFill>
            </a:endParaRPr>
          </a:p>
          <a:p>
            <a:pPr marL="0" indent="0">
              <a:buFont typeface="Arial" panose="020B0604020202020204" pitchFamily="34" charset="0"/>
              <a:buNone/>
            </a:pPr>
            <a:endParaRPr lang="en-US" sz="1600" b="1" dirty="0">
              <a:solidFill>
                <a:srgbClr val="B9155D"/>
              </a:solidFill>
            </a:endParaRPr>
          </a:p>
          <a:p>
            <a:pPr marL="0" indent="0">
              <a:buFont typeface="Arial" panose="020B0604020202020204" pitchFamily="34" charset="0"/>
              <a:buNone/>
            </a:pPr>
            <a:endParaRPr lang="en-US" sz="1600" b="1" dirty="0">
              <a:solidFill>
                <a:srgbClr val="B9155D"/>
              </a:solidFill>
            </a:endParaRPr>
          </a:p>
          <a:p>
            <a:pPr marL="0" indent="0">
              <a:buFont typeface="Arial" panose="020B0604020202020204" pitchFamily="34" charset="0"/>
              <a:buNone/>
            </a:pPr>
            <a:endParaRPr lang="en-US" sz="1600" b="1" dirty="0">
              <a:solidFill>
                <a:srgbClr val="B9155D"/>
              </a:solidFill>
            </a:endParaRPr>
          </a:p>
        </p:txBody>
      </p:sp>
      <p:sp>
        <p:nvSpPr>
          <p:cNvPr id="9" name="2 Marcador de contenido"/>
          <p:cNvSpPr txBox="1">
            <a:spLocks/>
          </p:cNvSpPr>
          <p:nvPr/>
        </p:nvSpPr>
        <p:spPr>
          <a:xfrm>
            <a:off x="329323" y="3428366"/>
            <a:ext cx="1447800" cy="3714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3B519B"/>
              </a:buClr>
              <a:buFont typeface="Arial" panose="020B0604020202020204" pitchFamily="34" charset="0"/>
              <a:buChar char="•"/>
              <a:defRPr sz="1900" kern="1200">
                <a:solidFill>
                  <a:schemeClr val="tx1">
                    <a:lumMod val="95000"/>
                    <a:lumOff val="5000"/>
                  </a:schemeClr>
                </a:solidFill>
                <a:latin typeface="+mn-lt"/>
                <a:ea typeface="+mn-ea"/>
                <a:cs typeface="+mn-cs"/>
              </a:defRPr>
            </a:lvl1pPr>
            <a:lvl2pPr marL="742950" indent="-285750" algn="l" defTabSz="914400" rtl="0" eaLnBrk="1" latinLnBrk="0" hangingPunct="1">
              <a:spcBef>
                <a:spcPct val="20000"/>
              </a:spcBef>
              <a:buClr>
                <a:srgbClr val="3B519B"/>
              </a:buClr>
              <a:buFont typeface="Courier New" panose="02070309020205020404" pitchFamily="49"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Clr>
                <a:srgbClr val="3B519B"/>
              </a:buClr>
              <a:buFont typeface="Wingdings" pitchFamily="2" charset="2"/>
              <a:buChar char="§"/>
              <a:defRPr sz="1600" kern="1200" baseline="0">
                <a:solidFill>
                  <a:schemeClr val="tx1">
                    <a:lumMod val="50000"/>
                    <a:lumOff val="50000"/>
                  </a:schemeClr>
                </a:solidFill>
                <a:latin typeface="+mn-lt"/>
                <a:ea typeface="+mn-ea"/>
                <a:cs typeface="+mn-cs"/>
              </a:defRPr>
            </a:lvl3pPr>
            <a:lvl4pPr marL="1600200" indent="-228600" algn="l" defTabSz="914400" rtl="0" eaLnBrk="1" latinLnBrk="0" hangingPunct="1">
              <a:spcBef>
                <a:spcPct val="20000"/>
              </a:spcBef>
              <a:buClr>
                <a:srgbClr val="3B519B"/>
              </a:buClr>
              <a:buFont typeface="Wingdings" pitchFamily="2" charset="2"/>
              <a:buChar char="§"/>
              <a:defRPr sz="140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Clr>
                <a:srgbClr val="3B519B"/>
              </a:buClr>
              <a:buFont typeface="Wingdings" pitchFamily="2" charset="2"/>
              <a:buChar char="§"/>
              <a:defRPr sz="1300" kern="1200" baseline="0">
                <a:solidFill>
                  <a:schemeClr val="bg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en-US" sz="1600" b="1" dirty="0">
                <a:solidFill>
                  <a:srgbClr val="B9155D"/>
                </a:solidFill>
              </a:rPr>
              <a:t>Where?</a:t>
            </a:r>
          </a:p>
          <a:p>
            <a:endParaRPr lang="en-US" sz="1600" b="1" dirty="0">
              <a:solidFill>
                <a:srgbClr val="B9155D"/>
              </a:solidFill>
            </a:endParaRPr>
          </a:p>
          <a:p>
            <a:pPr marL="0" indent="0">
              <a:buFont typeface="Arial" panose="020B0604020202020204" pitchFamily="34" charset="0"/>
              <a:buNone/>
            </a:pPr>
            <a:endParaRPr lang="en-US" sz="1600" b="1" dirty="0">
              <a:solidFill>
                <a:srgbClr val="B9155D"/>
              </a:solidFill>
            </a:endParaRPr>
          </a:p>
          <a:p>
            <a:pPr marL="0" indent="0">
              <a:buFont typeface="Arial" panose="020B0604020202020204" pitchFamily="34" charset="0"/>
              <a:buNone/>
            </a:pPr>
            <a:endParaRPr lang="en-US" sz="1600" b="1" dirty="0">
              <a:solidFill>
                <a:srgbClr val="B9155D"/>
              </a:solidFill>
            </a:endParaRPr>
          </a:p>
          <a:p>
            <a:pPr marL="0" indent="0">
              <a:buFont typeface="Arial" panose="020B0604020202020204" pitchFamily="34" charset="0"/>
              <a:buNone/>
            </a:pPr>
            <a:endParaRPr lang="en-US" sz="1600" b="1" dirty="0">
              <a:solidFill>
                <a:srgbClr val="B9155D"/>
              </a:solidFill>
            </a:endParaRP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46326" y="2260613"/>
            <a:ext cx="412724" cy="412724"/>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08903" y="1032556"/>
            <a:ext cx="404438" cy="404438"/>
          </a:xfrm>
          <a:prstGeom prst="rect">
            <a:avLst/>
          </a:prstGeom>
        </p:spPr>
      </p:pic>
      <p:pic>
        <p:nvPicPr>
          <p:cNvPr id="12" name="Picture 11"/>
          <p:cNvPicPr>
            <a:picLocks noChangeAspect="1"/>
          </p:cNvPicPr>
          <p:nvPr/>
        </p:nvPicPr>
        <p:blipFill>
          <a:blip r:embed="rId6"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935449" y="3918810"/>
            <a:ext cx="378845" cy="378845"/>
          </a:xfrm>
          <a:prstGeom prst="rect">
            <a:avLst/>
          </a:prstGeom>
        </p:spPr>
      </p:pic>
      <p:pic>
        <p:nvPicPr>
          <p:cNvPr id="13" name="Picture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905000" y="2867337"/>
            <a:ext cx="394631" cy="410775"/>
          </a:xfrm>
          <a:prstGeom prst="rect">
            <a:avLst/>
          </a:prstGeom>
        </p:spPr>
      </p:pic>
      <p:pic>
        <p:nvPicPr>
          <p:cNvPr id="14" name="Picture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09448" y="3428366"/>
            <a:ext cx="392338" cy="392338"/>
          </a:xfrm>
          <a:prstGeom prst="rect">
            <a:avLst/>
          </a:prstGeom>
        </p:spPr>
      </p:pic>
      <p:sp>
        <p:nvSpPr>
          <p:cNvPr id="17" name="Rectangle 16"/>
          <p:cNvSpPr/>
          <p:nvPr/>
        </p:nvSpPr>
        <p:spPr>
          <a:xfrm>
            <a:off x="2320949" y="4440474"/>
            <a:ext cx="78533" cy="3604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572248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686050" y="2286003"/>
            <a:ext cx="1143000" cy="914399"/>
          </a:xfrm>
          <a:prstGeom prst="roundRect">
            <a:avLst/>
          </a:prstGeom>
          <a:solidFill>
            <a:srgbClr val="002060"/>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900" b="1" dirty="0"/>
              <a:t>Map of methods, technologies and tools to the public sector needs, trends, barriers </a:t>
            </a:r>
            <a:endParaRPr lang="en-US" sz="900" b="1" dirty="0"/>
          </a:p>
        </p:txBody>
      </p:sp>
      <p:sp>
        <p:nvSpPr>
          <p:cNvPr id="6" name="Rounded Rectangle 5"/>
          <p:cNvSpPr/>
          <p:nvPr/>
        </p:nvSpPr>
        <p:spPr>
          <a:xfrm>
            <a:off x="4057650" y="2286003"/>
            <a:ext cx="1143000" cy="914399"/>
          </a:xfrm>
          <a:prstGeom prst="roundRect">
            <a:avLst/>
          </a:prstGeom>
          <a:no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900" b="1" dirty="0">
                <a:solidFill>
                  <a:schemeClr val="tx1"/>
                </a:solidFill>
              </a:rPr>
              <a:t>Evidence-based gap analysis in the public administration sector</a:t>
            </a:r>
            <a:r>
              <a:rPr lang="en-US" sz="900" b="1" dirty="0">
                <a:solidFill>
                  <a:schemeClr val="tx1"/>
                </a:solidFill>
              </a:rPr>
              <a:t> </a:t>
            </a:r>
          </a:p>
        </p:txBody>
      </p:sp>
      <p:sp>
        <p:nvSpPr>
          <p:cNvPr id="7" name="Rounded Rectangle 6"/>
          <p:cNvSpPr/>
          <p:nvPr/>
        </p:nvSpPr>
        <p:spPr>
          <a:xfrm>
            <a:off x="7010400" y="2286003"/>
            <a:ext cx="1143000" cy="914399"/>
          </a:xfrm>
          <a:prstGeom prst="roundRect">
            <a:avLst/>
          </a:prstGeom>
          <a:no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800" b="1" dirty="0">
                <a:solidFill>
                  <a:schemeClr val="tx1"/>
                </a:solidFill>
              </a:rPr>
              <a:t>Refinement of research challenges and </a:t>
            </a:r>
            <a:r>
              <a:rPr lang="it-IT" sz="800" b="1" dirty="0" err="1">
                <a:solidFill>
                  <a:schemeClr val="tx1"/>
                </a:solidFill>
              </a:rPr>
              <a:t>transformation</a:t>
            </a:r>
            <a:r>
              <a:rPr lang="it-IT" sz="800" b="1" dirty="0">
                <a:solidFill>
                  <a:schemeClr val="tx1"/>
                </a:solidFill>
              </a:rPr>
              <a:t> into recommendations</a:t>
            </a:r>
            <a:endParaRPr lang="en-US" sz="800" b="1" dirty="0">
              <a:solidFill>
                <a:schemeClr val="tx1"/>
              </a:solidFill>
            </a:endParaRPr>
          </a:p>
        </p:txBody>
      </p:sp>
      <p:sp>
        <p:nvSpPr>
          <p:cNvPr id="10" name="Rounded Rectangle 9"/>
          <p:cNvSpPr/>
          <p:nvPr/>
        </p:nvSpPr>
        <p:spPr>
          <a:xfrm>
            <a:off x="5638800" y="2286003"/>
            <a:ext cx="1143000" cy="914399"/>
          </a:xfrm>
          <a:prstGeom prst="roundRect">
            <a:avLst/>
          </a:prstGeom>
          <a:no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900" b="1" dirty="0" err="1">
                <a:solidFill>
                  <a:schemeClr val="tx1"/>
                </a:solidFill>
              </a:rPr>
              <a:t>First</a:t>
            </a:r>
            <a:r>
              <a:rPr lang="es-ES_tradnl" sz="900" b="1" dirty="0">
                <a:solidFill>
                  <a:schemeClr val="tx1"/>
                </a:solidFill>
              </a:rPr>
              <a:t> definition of research challenges</a:t>
            </a:r>
            <a:endParaRPr lang="en-US" sz="900" b="1" dirty="0">
              <a:solidFill>
                <a:schemeClr val="tx1"/>
              </a:solidFill>
            </a:endParaRPr>
          </a:p>
        </p:txBody>
      </p:sp>
      <p:sp>
        <p:nvSpPr>
          <p:cNvPr id="11" name="Down Arrow Callout 10"/>
          <p:cNvSpPr/>
          <p:nvPr/>
        </p:nvSpPr>
        <p:spPr>
          <a:xfrm>
            <a:off x="2686050" y="1315406"/>
            <a:ext cx="1143000" cy="960120"/>
          </a:xfrm>
          <a:prstGeom prst="downArrowCallout">
            <a:avLst/>
          </a:prstGeom>
          <a:solidFill>
            <a:srgbClr val="83134D"/>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lvl="1" algn="ctr"/>
            <a:r>
              <a:rPr lang="en-US" sz="900" b="1" dirty="0">
                <a:solidFill>
                  <a:schemeClr val="bg1"/>
                </a:solidFill>
              </a:rPr>
              <a:t>WP3: PA Needs, Trends &amp; Barriers Landscape</a:t>
            </a:r>
          </a:p>
          <a:p>
            <a:pPr algn="ctr"/>
            <a:endParaRPr lang="en-US" sz="900" b="1" dirty="0">
              <a:solidFill>
                <a:schemeClr val="bg1"/>
              </a:solidFill>
            </a:endParaRPr>
          </a:p>
        </p:txBody>
      </p:sp>
      <p:sp>
        <p:nvSpPr>
          <p:cNvPr id="12" name="Up Arrow Callout 11"/>
          <p:cNvSpPr/>
          <p:nvPr/>
        </p:nvSpPr>
        <p:spPr>
          <a:xfrm>
            <a:off x="2686050" y="3221356"/>
            <a:ext cx="1143000" cy="960120"/>
          </a:xfrm>
          <a:prstGeom prst="upArrowCallout">
            <a:avLst/>
          </a:prstGeom>
          <a:solidFill>
            <a:srgbClr val="83134D"/>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lvl="1" algn="ctr"/>
            <a:endParaRPr lang="en-US" sz="900" b="1" dirty="0">
              <a:solidFill>
                <a:schemeClr val="bg1"/>
              </a:solidFill>
            </a:endParaRPr>
          </a:p>
          <a:p>
            <a:pPr marL="0" lvl="1" algn="ctr"/>
            <a:r>
              <a:rPr lang="en-US" sz="900" b="1" dirty="0">
                <a:solidFill>
                  <a:schemeClr val="bg1"/>
                </a:solidFill>
              </a:rPr>
              <a:t>WP4: PA oriented Methods, Tools &amp; Technologies Landscape</a:t>
            </a:r>
          </a:p>
          <a:p>
            <a:pPr algn="ctr"/>
            <a:endParaRPr lang="en-US" sz="900" b="1" dirty="0">
              <a:solidFill>
                <a:schemeClr val="bg1"/>
              </a:solidFill>
            </a:endParaRPr>
          </a:p>
        </p:txBody>
      </p:sp>
      <p:sp>
        <p:nvSpPr>
          <p:cNvPr id="13" name="Right Arrow 12"/>
          <p:cNvSpPr/>
          <p:nvPr/>
        </p:nvSpPr>
        <p:spPr>
          <a:xfrm>
            <a:off x="3829050" y="2571750"/>
            <a:ext cx="228600" cy="285750"/>
          </a:xfrm>
          <a:prstGeom prst="rightArrow">
            <a:avLst/>
          </a:prstGeom>
          <a:solidFill>
            <a:srgbClr val="F9C51D"/>
          </a:solidFill>
          <a:ln>
            <a:solidFill>
              <a:srgbClr val="7F7F7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5" name="Right Arrow 14"/>
          <p:cNvSpPr/>
          <p:nvPr/>
        </p:nvSpPr>
        <p:spPr>
          <a:xfrm>
            <a:off x="6781800" y="2571750"/>
            <a:ext cx="228600" cy="285750"/>
          </a:xfrm>
          <a:prstGeom prst="rightArrow">
            <a:avLst/>
          </a:prstGeom>
          <a:solidFill>
            <a:srgbClr val="F9C51D"/>
          </a:solidFill>
          <a:ln>
            <a:solidFill>
              <a:srgbClr val="7F7F7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8" name="Rounded Rectangle 17"/>
          <p:cNvSpPr/>
          <p:nvPr/>
        </p:nvSpPr>
        <p:spPr>
          <a:xfrm>
            <a:off x="5638800" y="1027744"/>
            <a:ext cx="1143000" cy="343856"/>
          </a:xfrm>
          <a:prstGeom prst="roundRect">
            <a:avLst/>
          </a:prstGeom>
          <a:no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b="1">
                <a:solidFill>
                  <a:schemeClr val="tx1"/>
                </a:solidFill>
              </a:rPr>
              <a:t>Input from experts</a:t>
            </a:r>
            <a:endParaRPr lang="en-US" sz="900" b="1" dirty="0">
              <a:solidFill>
                <a:schemeClr val="tx1"/>
              </a:solidFill>
            </a:endParaRPr>
          </a:p>
        </p:txBody>
      </p:sp>
      <p:sp>
        <p:nvSpPr>
          <p:cNvPr id="21" name="Down Arrow 20"/>
          <p:cNvSpPr/>
          <p:nvPr/>
        </p:nvSpPr>
        <p:spPr>
          <a:xfrm>
            <a:off x="6110287" y="1391607"/>
            <a:ext cx="157163" cy="265744"/>
          </a:xfrm>
          <a:prstGeom prst="downArrow">
            <a:avLst/>
          </a:prstGeom>
          <a:solidFill>
            <a:srgbClr val="F9C51D"/>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7" name="Rounded Rectangle 16"/>
          <p:cNvSpPr/>
          <p:nvPr/>
        </p:nvSpPr>
        <p:spPr>
          <a:xfrm>
            <a:off x="7010400" y="3543300"/>
            <a:ext cx="1097280" cy="647700"/>
          </a:xfrm>
          <a:prstGeom prst="roundRect">
            <a:avLst/>
          </a:prstGeom>
          <a:no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b="1" dirty="0">
                <a:solidFill>
                  <a:schemeClr val="tx1"/>
                </a:solidFill>
              </a:rPr>
              <a:t>Comments in </a:t>
            </a:r>
            <a:r>
              <a:rPr lang="en-US" sz="900" b="1">
                <a:solidFill>
                  <a:schemeClr val="tx1"/>
                </a:solidFill>
              </a:rPr>
              <a:t>the published </a:t>
            </a:r>
            <a:r>
              <a:rPr lang="en-US" sz="900" b="1" dirty="0">
                <a:solidFill>
                  <a:schemeClr val="tx1"/>
                </a:solidFill>
              </a:rPr>
              <a:t>roadmap and call for input</a:t>
            </a:r>
          </a:p>
        </p:txBody>
      </p:sp>
      <p:sp>
        <p:nvSpPr>
          <p:cNvPr id="19" name="Rounded Rectangle 18"/>
          <p:cNvSpPr/>
          <p:nvPr/>
        </p:nvSpPr>
        <p:spPr>
          <a:xfrm>
            <a:off x="1314450" y="2278380"/>
            <a:ext cx="1143000" cy="914399"/>
          </a:xfrm>
          <a:prstGeom prst="roundRect">
            <a:avLst/>
          </a:prstGeom>
          <a:solidFill>
            <a:srgbClr val="002060"/>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900" b="1" dirty="0" err="1"/>
              <a:t>Preparatory</a:t>
            </a:r>
            <a:r>
              <a:rPr lang="it-IT" sz="900" b="1" dirty="0"/>
              <a:t> and </a:t>
            </a:r>
            <a:r>
              <a:rPr lang="it-IT" sz="900" b="1" dirty="0" err="1"/>
              <a:t>introductory</a:t>
            </a:r>
            <a:r>
              <a:rPr lang="it-IT" sz="900" b="1" dirty="0"/>
              <a:t> part to the roadmap</a:t>
            </a:r>
            <a:endParaRPr lang="en-US" sz="900" b="1" dirty="0"/>
          </a:p>
        </p:txBody>
      </p:sp>
      <p:sp>
        <p:nvSpPr>
          <p:cNvPr id="20" name="Right Arrow 19"/>
          <p:cNvSpPr/>
          <p:nvPr/>
        </p:nvSpPr>
        <p:spPr>
          <a:xfrm>
            <a:off x="2457450" y="2571750"/>
            <a:ext cx="228600" cy="285750"/>
          </a:xfrm>
          <a:prstGeom prst="rightArrow">
            <a:avLst/>
          </a:prstGeom>
          <a:solidFill>
            <a:srgbClr val="F9C51D"/>
          </a:solidFill>
          <a:ln>
            <a:solidFill>
              <a:srgbClr val="7F7F7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23" name="Down Arrow Callout 22"/>
          <p:cNvSpPr/>
          <p:nvPr/>
        </p:nvSpPr>
        <p:spPr>
          <a:xfrm>
            <a:off x="1314450" y="1315406"/>
            <a:ext cx="1143000" cy="960120"/>
          </a:xfrm>
          <a:prstGeom prst="downArrowCallout">
            <a:avLst/>
          </a:prstGeom>
          <a:solidFill>
            <a:srgbClr val="83134D"/>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lvl="1" algn="ctr"/>
            <a:r>
              <a:rPr lang="en-US" sz="900" b="1" dirty="0">
                <a:solidFill>
                  <a:schemeClr val="bg1"/>
                </a:solidFill>
              </a:rPr>
              <a:t>Literature review</a:t>
            </a:r>
          </a:p>
          <a:p>
            <a:pPr algn="ctr"/>
            <a:endParaRPr lang="en-US" sz="900" b="1" dirty="0">
              <a:solidFill>
                <a:schemeClr val="bg1"/>
              </a:solidFill>
            </a:endParaRPr>
          </a:p>
        </p:txBody>
      </p:sp>
      <p:sp>
        <p:nvSpPr>
          <p:cNvPr id="26" name="Rounded Rectangle 25"/>
          <p:cNvSpPr/>
          <p:nvPr/>
        </p:nvSpPr>
        <p:spPr>
          <a:xfrm>
            <a:off x="5638800" y="1656394"/>
            <a:ext cx="1143000" cy="343856"/>
          </a:xfrm>
          <a:prstGeom prst="roundRect">
            <a:avLst/>
          </a:prstGeom>
          <a:no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b="1" dirty="0">
                <a:solidFill>
                  <a:schemeClr val="tx1"/>
                </a:solidFill>
              </a:rPr>
              <a:t>Vienna workshop</a:t>
            </a:r>
          </a:p>
        </p:txBody>
      </p:sp>
      <p:sp>
        <p:nvSpPr>
          <p:cNvPr id="27" name="Down Arrow 26"/>
          <p:cNvSpPr/>
          <p:nvPr/>
        </p:nvSpPr>
        <p:spPr>
          <a:xfrm>
            <a:off x="6110287" y="2009783"/>
            <a:ext cx="157163" cy="265744"/>
          </a:xfrm>
          <a:prstGeom prst="downArrow">
            <a:avLst/>
          </a:prstGeom>
          <a:solidFill>
            <a:srgbClr val="F9C51D"/>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28" name="Rounded Rectangle 27"/>
          <p:cNvSpPr/>
          <p:nvPr/>
        </p:nvSpPr>
        <p:spPr>
          <a:xfrm>
            <a:off x="6964680" y="1656394"/>
            <a:ext cx="1143000" cy="343856"/>
          </a:xfrm>
          <a:prstGeom prst="roundRect">
            <a:avLst/>
          </a:prstGeom>
          <a:no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00" b="1" dirty="0">
                <a:solidFill>
                  <a:schemeClr val="tx1"/>
                </a:solidFill>
              </a:rPr>
              <a:t>Input from experts: brainstorming day</a:t>
            </a:r>
          </a:p>
        </p:txBody>
      </p:sp>
      <p:sp>
        <p:nvSpPr>
          <p:cNvPr id="29" name="Down Arrow 28"/>
          <p:cNvSpPr/>
          <p:nvPr/>
        </p:nvSpPr>
        <p:spPr>
          <a:xfrm>
            <a:off x="7457599" y="2020260"/>
            <a:ext cx="157163" cy="265744"/>
          </a:xfrm>
          <a:prstGeom prst="downArrow">
            <a:avLst/>
          </a:prstGeom>
          <a:solidFill>
            <a:srgbClr val="F9C51D"/>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30" name="Right Arrow 29"/>
          <p:cNvSpPr/>
          <p:nvPr/>
        </p:nvSpPr>
        <p:spPr>
          <a:xfrm rot="16200000">
            <a:off x="7399735" y="3205164"/>
            <a:ext cx="364331" cy="333376"/>
          </a:xfrm>
          <a:prstGeom prst="rightArrow">
            <a:avLst/>
          </a:prstGeom>
          <a:solidFill>
            <a:srgbClr val="F9C51D"/>
          </a:solidFill>
          <a:ln>
            <a:solidFill>
              <a:srgbClr val="7F7F7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31" name="Down Arrow Callout 30"/>
          <p:cNvSpPr/>
          <p:nvPr/>
        </p:nvSpPr>
        <p:spPr>
          <a:xfrm>
            <a:off x="4057650" y="1315406"/>
            <a:ext cx="1143000" cy="960120"/>
          </a:xfrm>
          <a:prstGeom prst="downArrowCallout">
            <a:avLst/>
          </a:prstGeom>
          <a:no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lvl="1" algn="ctr"/>
            <a:r>
              <a:rPr lang="en-US" sz="900" b="1" dirty="0">
                <a:solidFill>
                  <a:schemeClr val="tx1"/>
                </a:solidFill>
              </a:rPr>
              <a:t>Literature review</a:t>
            </a:r>
          </a:p>
          <a:p>
            <a:pPr algn="ctr"/>
            <a:endParaRPr lang="en-US" sz="900" b="1" dirty="0">
              <a:solidFill>
                <a:schemeClr val="tx1"/>
              </a:solidFill>
            </a:endParaRPr>
          </a:p>
        </p:txBody>
      </p:sp>
      <p:sp>
        <p:nvSpPr>
          <p:cNvPr id="34" name="Rounded Rectangle 33"/>
          <p:cNvSpPr/>
          <p:nvPr/>
        </p:nvSpPr>
        <p:spPr>
          <a:xfrm>
            <a:off x="4057650" y="3554018"/>
            <a:ext cx="1097280" cy="647700"/>
          </a:xfrm>
          <a:prstGeom prst="roundRect">
            <a:avLst/>
          </a:prstGeom>
          <a:no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b="1" dirty="0">
                <a:solidFill>
                  <a:schemeClr val="tx1"/>
                </a:solidFill>
              </a:rPr>
              <a:t>Comments in the published version</a:t>
            </a:r>
          </a:p>
        </p:txBody>
      </p:sp>
      <p:sp>
        <p:nvSpPr>
          <p:cNvPr id="35" name="Right Arrow 34"/>
          <p:cNvSpPr/>
          <p:nvPr/>
        </p:nvSpPr>
        <p:spPr>
          <a:xfrm rot="16200000">
            <a:off x="4446985" y="3215882"/>
            <a:ext cx="364331" cy="333376"/>
          </a:xfrm>
          <a:prstGeom prst="rightArrow">
            <a:avLst/>
          </a:prstGeom>
          <a:solidFill>
            <a:srgbClr val="F9C51D"/>
          </a:solidFill>
          <a:ln>
            <a:solidFill>
              <a:srgbClr val="7F7F7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32" name="1 Título">
            <a:extLst>
              <a:ext uri="{FF2B5EF4-FFF2-40B4-BE49-F238E27FC236}">
                <a16:creationId xmlns:a16="http://schemas.microsoft.com/office/drawing/2014/main" id="{4C904241-61A7-4D96-978F-583D08F90A40}"/>
              </a:ext>
            </a:extLst>
          </p:cNvPr>
          <p:cNvSpPr>
            <a:spLocks noGrp="1"/>
          </p:cNvSpPr>
          <p:nvPr>
            <p:ph type="title"/>
          </p:nvPr>
        </p:nvSpPr>
        <p:spPr>
          <a:xfrm>
            <a:off x="381000" y="400050"/>
            <a:ext cx="6019800" cy="571500"/>
          </a:xfrm>
        </p:spPr>
        <p:txBody>
          <a:bodyPr/>
          <a:lstStyle/>
          <a:p>
            <a:r>
              <a:rPr lang="es-ES_tradnl" b="1" dirty="0" err="1"/>
              <a:t>Methodology</a:t>
            </a:r>
            <a:r>
              <a:rPr lang="es-ES_tradnl" b="1" dirty="0"/>
              <a:t> to </a:t>
            </a:r>
            <a:r>
              <a:rPr lang="es-ES_tradnl" b="1" dirty="0" err="1"/>
              <a:t>Develop</a:t>
            </a:r>
            <a:r>
              <a:rPr lang="es-ES_tradnl" b="1" dirty="0"/>
              <a:t> the Roadmap (1)</a:t>
            </a:r>
            <a:endParaRPr lang="es-ES" b="1" dirty="0"/>
          </a:p>
        </p:txBody>
      </p:sp>
      <p:sp>
        <p:nvSpPr>
          <p:cNvPr id="2" name="Left-Right Arrow 1"/>
          <p:cNvSpPr/>
          <p:nvPr/>
        </p:nvSpPr>
        <p:spPr>
          <a:xfrm>
            <a:off x="5211636" y="2600324"/>
            <a:ext cx="427163" cy="257175"/>
          </a:xfrm>
          <a:prstGeom prst="leftRightArrow">
            <a:avLst/>
          </a:prstGeom>
          <a:solidFill>
            <a:srgbClr val="F392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7097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B3C4718-4B3D-46E4-952A-700A53C07A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7143" y="1123950"/>
            <a:ext cx="3048000" cy="3048000"/>
          </a:xfrm>
          <a:prstGeom prst="rect">
            <a:avLst/>
          </a:prstGeom>
        </p:spPr>
      </p:pic>
      <p:sp>
        <p:nvSpPr>
          <p:cNvPr id="20481" name="1 Título"/>
          <p:cNvSpPr>
            <a:spLocks noGrp="1"/>
          </p:cNvSpPr>
          <p:nvPr>
            <p:ph type="title"/>
          </p:nvPr>
        </p:nvSpPr>
        <p:spPr>
          <a:xfrm>
            <a:off x="457200" y="400050"/>
            <a:ext cx="5943600" cy="571500"/>
          </a:xfrm>
        </p:spPr>
        <p:txBody>
          <a:bodyPr/>
          <a:lstStyle/>
          <a:p>
            <a:pPr eaLnBrk="1" hangingPunct="1"/>
            <a:r>
              <a:rPr lang="es-ES_tradnl" altLang="en-US" b="1" dirty="0">
                <a:latin typeface="Verdana" charset="0"/>
                <a:ea typeface="Verdana" charset="0"/>
                <a:cs typeface="Verdana" charset="0"/>
              </a:rPr>
              <a:t>Methodology to </a:t>
            </a:r>
            <a:r>
              <a:rPr lang="es-ES_tradnl" altLang="en-US" b="1" dirty="0" err="1">
                <a:latin typeface="Verdana" charset="0"/>
                <a:ea typeface="Verdana" charset="0"/>
                <a:cs typeface="Verdana" charset="0"/>
              </a:rPr>
              <a:t>Develop</a:t>
            </a:r>
            <a:r>
              <a:rPr lang="es-ES_tradnl" altLang="en-US" b="1" dirty="0">
                <a:latin typeface="Verdana" charset="0"/>
                <a:ea typeface="Verdana" charset="0"/>
                <a:cs typeface="Verdana" charset="0"/>
              </a:rPr>
              <a:t> the Roadmap </a:t>
            </a:r>
            <a:r>
              <a:rPr lang="es-ES_tradnl" altLang="en-US" b="1" dirty="0" smtClean="0">
                <a:latin typeface="Verdana" charset="0"/>
                <a:ea typeface="Verdana" charset="0"/>
                <a:cs typeface="Verdana" charset="0"/>
              </a:rPr>
              <a:t>(2)</a:t>
            </a:r>
            <a:endParaRPr lang="es-ES" altLang="en-US" b="1" dirty="0">
              <a:latin typeface="Verdana" charset="0"/>
              <a:ea typeface="Verdana" charset="0"/>
              <a:cs typeface="Verdana" charset="0"/>
            </a:endParaRPr>
          </a:p>
        </p:txBody>
      </p:sp>
      <p:sp>
        <p:nvSpPr>
          <p:cNvPr id="3" name="2 Marcador de contenido"/>
          <p:cNvSpPr>
            <a:spLocks noGrp="1"/>
          </p:cNvSpPr>
          <p:nvPr>
            <p:ph idx="1"/>
          </p:nvPr>
        </p:nvSpPr>
        <p:spPr>
          <a:xfrm>
            <a:off x="185057" y="1047750"/>
            <a:ext cx="5910943" cy="3586843"/>
          </a:xfrm>
        </p:spPr>
        <p:txBody>
          <a:bodyPr rtlCol="0">
            <a:normAutofit/>
          </a:bodyPr>
          <a:lstStyle/>
          <a:p>
            <a:pPr>
              <a:buClr>
                <a:srgbClr val="B9155D"/>
              </a:buClr>
              <a:defRPr/>
            </a:pPr>
            <a:r>
              <a:rPr lang="en-US" dirty="0"/>
              <a:t>Major points addressed by the roadmap</a:t>
            </a:r>
            <a:endParaRPr lang="en-US" sz="1500" dirty="0">
              <a:solidFill>
                <a:srgbClr val="000000"/>
              </a:solidFill>
            </a:endParaRPr>
          </a:p>
          <a:p>
            <a:pPr lvl="1">
              <a:buClr>
                <a:srgbClr val="B9155D"/>
              </a:buClr>
              <a:defRPr/>
            </a:pPr>
            <a:r>
              <a:rPr lang="en-US" sz="1600" dirty="0">
                <a:solidFill>
                  <a:srgbClr val="000000"/>
                </a:solidFill>
              </a:rPr>
              <a:t>Which </a:t>
            </a:r>
            <a:r>
              <a:rPr lang="en-US" sz="1600" b="1" dirty="0">
                <a:solidFill>
                  <a:srgbClr val="B9155D"/>
                </a:solidFill>
              </a:rPr>
              <a:t>major research challenges </a:t>
            </a:r>
            <a:r>
              <a:rPr lang="en-US" sz="1600" dirty="0">
                <a:solidFill>
                  <a:srgbClr val="000000"/>
                </a:solidFill>
              </a:rPr>
              <a:t>should be considered and addressed for evidence-based policy-making and policy-monitoring in order to tackle wider societal challenges </a:t>
            </a:r>
          </a:p>
          <a:p>
            <a:pPr lvl="1">
              <a:buClr>
                <a:srgbClr val="B9155D"/>
              </a:buClr>
              <a:defRPr/>
            </a:pPr>
            <a:r>
              <a:rPr lang="en-US" sz="1600" dirty="0" smtClean="0">
                <a:solidFill>
                  <a:srgbClr val="000000"/>
                </a:solidFill>
              </a:rPr>
              <a:t>What </a:t>
            </a:r>
            <a:r>
              <a:rPr lang="en-US" sz="1600" dirty="0">
                <a:solidFill>
                  <a:srgbClr val="000000"/>
                </a:solidFill>
              </a:rPr>
              <a:t>kind of </a:t>
            </a:r>
            <a:r>
              <a:rPr lang="en-US" sz="1600" b="1" dirty="0">
                <a:solidFill>
                  <a:srgbClr val="B9155D"/>
                </a:solidFill>
              </a:rPr>
              <a:t>instruments</a:t>
            </a:r>
            <a:r>
              <a:rPr lang="en-US" sz="1600" dirty="0">
                <a:solidFill>
                  <a:srgbClr val="000000"/>
                </a:solidFill>
              </a:rPr>
              <a:t> are necessary to tackle this challenges?</a:t>
            </a:r>
          </a:p>
          <a:p>
            <a:pPr lvl="1">
              <a:buClr>
                <a:srgbClr val="B9155D"/>
              </a:buClr>
              <a:defRPr/>
            </a:pPr>
            <a:r>
              <a:rPr lang="en-US" sz="1600" dirty="0" smtClean="0">
                <a:solidFill>
                  <a:srgbClr val="000000"/>
                </a:solidFill>
              </a:rPr>
              <a:t>What is the </a:t>
            </a:r>
            <a:r>
              <a:rPr lang="en-US" sz="1600" b="1" dirty="0" smtClean="0">
                <a:solidFill>
                  <a:srgbClr val="B9155D"/>
                </a:solidFill>
              </a:rPr>
              <a:t>anticipated impact </a:t>
            </a:r>
            <a:r>
              <a:rPr lang="en-US" sz="1600" dirty="0" smtClean="0">
                <a:solidFill>
                  <a:srgbClr val="000000"/>
                </a:solidFill>
              </a:rPr>
              <a:t>of these challenges to each policy domain and to the society?</a:t>
            </a:r>
          </a:p>
          <a:p>
            <a:pPr lvl="1">
              <a:buClr>
                <a:srgbClr val="B9155D"/>
              </a:buClr>
              <a:defRPr/>
            </a:pPr>
            <a:r>
              <a:rPr lang="en-US" sz="1600" dirty="0" smtClean="0">
                <a:solidFill>
                  <a:srgbClr val="000000"/>
                </a:solidFill>
              </a:rPr>
              <a:t>Which </a:t>
            </a:r>
            <a:r>
              <a:rPr lang="en-US" sz="1600" dirty="0">
                <a:solidFill>
                  <a:srgbClr val="000000"/>
                </a:solidFill>
              </a:rPr>
              <a:t>are the </a:t>
            </a:r>
            <a:r>
              <a:rPr lang="en-US" sz="1600" b="1" dirty="0">
                <a:solidFill>
                  <a:srgbClr val="B9155D"/>
                </a:solidFill>
              </a:rPr>
              <a:t>broad recommendation </a:t>
            </a:r>
            <a:r>
              <a:rPr lang="en-US" sz="1600" dirty="0">
                <a:solidFill>
                  <a:srgbClr val="000000"/>
                </a:solidFill>
              </a:rPr>
              <a:t>for policy makers, researchers and industry that are meaningful to accelerate the roadmap’s take-up?</a:t>
            </a:r>
          </a:p>
        </p:txBody>
      </p:sp>
      <p:sp>
        <p:nvSpPr>
          <p:cNvPr id="4" name="Date Placeholder 3"/>
          <p:cNvSpPr txBox="1">
            <a:spLocks/>
          </p:cNvSpPr>
          <p:nvPr/>
        </p:nvSpPr>
        <p:spPr>
          <a:xfrm>
            <a:off x="1143000" y="4831556"/>
            <a:ext cx="1385888" cy="166688"/>
          </a:xfrm>
          <a:prstGeom prst="rect">
            <a:avLst/>
          </a:prstGeom>
          <a:solidFill>
            <a:schemeClr val="bg1"/>
          </a:solidFill>
        </p:spPr>
        <p:txBody>
          <a:bodyPr lIns="0" rIns="0" anchor="ctr"/>
          <a:lstStyle>
            <a:lvl1pPr algn="l">
              <a:defRPr sz="1200">
                <a:solidFill>
                  <a:srgbClr val="0C4262"/>
                </a:solidFill>
              </a:defRPr>
            </a:lvl1pPr>
          </a:lstStyle>
          <a:p>
            <a:pPr algn="r">
              <a:defRPr/>
            </a:pPr>
            <a:r>
              <a:rPr lang="es-ES" sz="825" b="1" dirty="0">
                <a:solidFill>
                  <a:schemeClr val="tx1"/>
                </a:solidFill>
                <a:latin typeface="Comfortaa" panose="020F0603070200060003" pitchFamily="34" charset="0"/>
              </a:rPr>
              <a:t>www.BigPolicyCanvas.eu</a:t>
            </a:r>
            <a:endParaRPr lang="en-US" sz="825" b="1" dirty="0">
              <a:solidFill>
                <a:schemeClr val="tx1"/>
              </a:solidFill>
              <a:latin typeface="Comfortaa" panose="020F0603070200060003" pitchFamily="34" charset="0"/>
            </a:endParaRPr>
          </a:p>
        </p:txBody>
      </p:sp>
    </p:spTree>
    <p:extLst>
      <p:ext uri="{BB962C8B-B14F-4D97-AF65-F5344CB8AC3E}">
        <p14:creationId xmlns:p14="http://schemas.microsoft.com/office/powerpoint/2010/main" val="2071482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14350" y="285750"/>
            <a:ext cx="5886450" cy="571500"/>
          </a:xfrm>
        </p:spPr>
        <p:txBody>
          <a:bodyPr/>
          <a:lstStyle/>
          <a:p>
            <a:r>
              <a:rPr lang="es-ES_tradnl" b="1" dirty="0" err="1"/>
              <a:t>First</a:t>
            </a:r>
            <a:r>
              <a:rPr lang="es-ES_tradnl" b="1" dirty="0"/>
              <a:t> Results – General Structure</a:t>
            </a:r>
            <a:endParaRPr lang="es-ES" b="1" dirty="0"/>
          </a:p>
        </p:txBody>
      </p:sp>
      <p:sp>
        <p:nvSpPr>
          <p:cNvPr id="3" name="Rectangle 2"/>
          <p:cNvSpPr/>
          <p:nvPr/>
        </p:nvSpPr>
        <p:spPr>
          <a:xfrm>
            <a:off x="847725" y="963386"/>
            <a:ext cx="6686550" cy="3993401"/>
          </a:xfrm>
          <a:prstGeom prst="rect">
            <a:avLst/>
          </a:prstGeom>
        </p:spPr>
        <p:txBody>
          <a:bodyPr wrap="square">
            <a:spAutoFit/>
          </a:bodyPr>
          <a:lstStyle/>
          <a:p>
            <a:pPr algn="just"/>
            <a:r>
              <a:rPr lang="en-US" sz="1200" b="1" dirty="0">
                <a:latin typeface="Calibri" charset="0"/>
                <a:ea typeface="Calibri" charset="0"/>
                <a:cs typeface="Times New Roman" charset="0"/>
              </a:rPr>
              <a:t>Introduction to the roadmap</a:t>
            </a:r>
          </a:p>
          <a:p>
            <a:pPr marL="257175" indent="-257175" algn="just">
              <a:buFont typeface="Symbol" charset="2"/>
              <a:buChar char=""/>
            </a:pPr>
            <a:r>
              <a:rPr lang="en-US" sz="1200" dirty="0">
                <a:latin typeface="Calibri" charset="0"/>
                <a:ea typeface="Calibri" charset="0"/>
                <a:cs typeface="Times New Roman" charset="0"/>
              </a:rPr>
              <a:t>Rationale and scope</a:t>
            </a:r>
          </a:p>
          <a:p>
            <a:pPr marL="257175" indent="-257175" algn="just">
              <a:buFont typeface="Symbol" charset="2"/>
              <a:buChar char=""/>
            </a:pPr>
            <a:r>
              <a:rPr lang="en-US" sz="1200" dirty="0">
                <a:latin typeface="Calibri" charset="0"/>
                <a:ea typeface="Calibri" charset="0"/>
                <a:cs typeface="Times New Roman" charset="0"/>
              </a:rPr>
              <a:t>Methodology</a:t>
            </a:r>
          </a:p>
          <a:p>
            <a:pPr algn="just"/>
            <a:r>
              <a:rPr lang="en-US" sz="1200" b="1" dirty="0">
                <a:latin typeface="Calibri" charset="0"/>
                <a:ea typeface="Calibri" charset="0"/>
                <a:cs typeface="Times New Roman" charset="0"/>
              </a:rPr>
              <a:t>Current status and what is new</a:t>
            </a:r>
          </a:p>
          <a:p>
            <a:pPr marL="257175" indent="-257175" algn="just">
              <a:buFont typeface="Symbol" charset="2"/>
              <a:buChar char=""/>
            </a:pPr>
            <a:r>
              <a:rPr lang="en-US" sz="1200" dirty="0">
                <a:latin typeface="Calibri" charset="0"/>
                <a:ea typeface="Calibri" charset="0"/>
                <a:cs typeface="Times New Roman" charset="0"/>
              </a:rPr>
              <a:t>Tasks of the policy makers</a:t>
            </a:r>
          </a:p>
          <a:p>
            <a:pPr marL="257175" indent="-257175" algn="just">
              <a:buFont typeface="Symbol" charset="2"/>
              <a:buChar char=""/>
            </a:pPr>
            <a:r>
              <a:rPr lang="en-US" sz="1200" dirty="0">
                <a:latin typeface="Calibri" charset="0"/>
                <a:ea typeface="Calibri" charset="0"/>
                <a:cs typeface="Times New Roman" charset="0"/>
              </a:rPr>
              <a:t>Key challenges of evidence-based policy making</a:t>
            </a:r>
          </a:p>
          <a:p>
            <a:pPr marL="257175" indent="-257175" algn="just">
              <a:buFont typeface="Symbol" charset="2"/>
              <a:buChar char=""/>
            </a:pPr>
            <a:r>
              <a:rPr lang="en-US" sz="1200" dirty="0">
                <a:latin typeface="Calibri" charset="0"/>
                <a:ea typeface="Calibri" charset="0"/>
                <a:cs typeface="Times New Roman" charset="0"/>
              </a:rPr>
              <a:t>Data Driven Government</a:t>
            </a:r>
          </a:p>
          <a:p>
            <a:pPr marL="257175" indent="-257175" algn="just">
              <a:buFont typeface="Symbol" charset="2"/>
              <a:buChar char=""/>
            </a:pPr>
            <a:r>
              <a:rPr lang="en-US" sz="1200" dirty="0">
                <a:latin typeface="Calibri" charset="0"/>
                <a:ea typeface="Calibri" charset="0"/>
                <a:cs typeface="Times New Roman" charset="0"/>
              </a:rPr>
              <a:t>Example of disruptive digital trends based on data</a:t>
            </a:r>
          </a:p>
          <a:p>
            <a:pPr algn="just"/>
            <a:r>
              <a:rPr lang="en-US" sz="1200" dirty="0">
                <a:latin typeface="Calibri" charset="0"/>
                <a:ea typeface="Calibri" charset="0"/>
                <a:cs typeface="Times New Roman" charset="0"/>
              </a:rPr>
              <a:t>Gaps and research needs</a:t>
            </a:r>
          </a:p>
          <a:p>
            <a:pPr marL="257175" indent="-257175" algn="just">
              <a:buFont typeface="Arial" charset="0"/>
              <a:buChar char="•"/>
              <a:tabLst>
                <a:tab pos="342900" algn="l"/>
              </a:tabLst>
            </a:pPr>
            <a:r>
              <a:rPr lang="en-US" sz="1200" dirty="0">
                <a:latin typeface="Calibri" charset="0"/>
                <a:ea typeface="Calibri" charset="0"/>
                <a:cs typeface="Times New Roman" charset="0"/>
              </a:rPr>
              <a:t>External Framework Analysis</a:t>
            </a:r>
          </a:p>
          <a:p>
            <a:pPr marL="257175" indent="-257175" algn="just">
              <a:buFont typeface="Arial" charset="0"/>
              <a:buChar char="•"/>
              <a:tabLst>
                <a:tab pos="342900" algn="l"/>
              </a:tabLst>
            </a:pPr>
            <a:r>
              <a:rPr lang="en-US" sz="1200" dirty="0">
                <a:latin typeface="Calibri" charset="0"/>
                <a:ea typeface="Calibri" charset="0"/>
                <a:cs typeface="Times New Roman" charset="0"/>
              </a:rPr>
              <a:t>Triangulation of Needs, Trends and Assets</a:t>
            </a:r>
          </a:p>
          <a:p>
            <a:pPr marL="257175" indent="-257175" algn="just">
              <a:buFont typeface="Arial" charset="0"/>
              <a:buChar char="•"/>
              <a:tabLst>
                <a:tab pos="342900" algn="l"/>
              </a:tabLst>
            </a:pPr>
            <a:r>
              <a:rPr lang="en-US" sz="1200" dirty="0">
                <a:latin typeface="Calibri" charset="0"/>
                <a:ea typeface="Calibri" charset="0"/>
                <a:cs typeface="Times New Roman" charset="0"/>
              </a:rPr>
              <a:t>Research Gaps to be filled</a:t>
            </a:r>
          </a:p>
          <a:p>
            <a:pPr algn="just"/>
            <a:r>
              <a:rPr lang="en-US" sz="1200" dirty="0">
                <a:latin typeface="Calibri" charset="0"/>
                <a:ea typeface="Calibri" charset="0"/>
                <a:cs typeface="Times New Roman" charset="0"/>
              </a:rPr>
              <a:t>Short and long-term research challenges</a:t>
            </a:r>
          </a:p>
          <a:p>
            <a:pPr marL="257175" indent="-257175" algn="just">
              <a:buFont typeface="Symbol" charset="2"/>
              <a:buChar char=""/>
            </a:pPr>
            <a:r>
              <a:rPr lang="es-ES" sz="1200" dirty="0">
                <a:latin typeface="Calibri" charset="0"/>
                <a:ea typeface="Calibri" charset="0"/>
                <a:cs typeface="Times New Roman" charset="0"/>
              </a:rPr>
              <a:t>Structure in </a:t>
            </a:r>
            <a:r>
              <a:rPr lang="es-ES" sz="1200" dirty="0" err="1">
                <a:latin typeface="Calibri" charset="0"/>
                <a:ea typeface="Calibri" charset="0"/>
                <a:cs typeface="Times New Roman" charset="0"/>
              </a:rPr>
              <a:t>following</a:t>
            </a:r>
            <a:r>
              <a:rPr lang="es-ES" sz="1200" dirty="0">
                <a:latin typeface="Calibri" charset="0"/>
                <a:ea typeface="Calibri" charset="0"/>
                <a:cs typeface="Times New Roman" charset="0"/>
              </a:rPr>
              <a:t> </a:t>
            </a:r>
            <a:r>
              <a:rPr lang="es-ES" sz="1200" dirty="0" err="1">
                <a:latin typeface="Calibri" charset="0"/>
                <a:ea typeface="Calibri" charset="0"/>
                <a:cs typeface="Times New Roman" charset="0"/>
              </a:rPr>
              <a:t>slide</a:t>
            </a:r>
            <a:endParaRPr lang="en-GB" sz="1200" dirty="0">
              <a:latin typeface="Calibri" charset="0"/>
              <a:ea typeface="Calibri" charset="0"/>
              <a:cs typeface="Times New Roman" charset="0"/>
            </a:endParaRPr>
          </a:p>
          <a:p>
            <a:r>
              <a:rPr lang="en-US" sz="1200" dirty="0"/>
              <a:t>Future Application scenarios</a:t>
            </a:r>
          </a:p>
          <a:p>
            <a:pPr marL="214313" indent="-214313">
              <a:buFont typeface="Arial" charset="0"/>
              <a:buChar char="•"/>
            </a:pPr>
            <a:r>
              <a:rPr lang="en-US" sz="1200" dirty="0"/>
              <a:t>Application Cases </a:t>
            </a:r>
          </a:p>
          <a:p>
            <a:pPr marL="214313" indent="-214313">
              <a:buFont typeface="Arial" charset="0"/>
              <a:buChar char="•"/>
            </a:pPr>
            <a:r>
              <a:rPr lang="en-US" sz="1200" dirty="0"/>
              <a:t>Recommendation for implementation</a:t>
            </a:r>
          </a:p>
          <a:p>
            <a:r>
              <a:rPr lang="en-US" sz="1200" dirty="0"/>
              <a:t>Research directions and recommendations</a:t>
            </a:r>
          </a:p>
          <a:p>
            <a:pPr marL="214313" indent="-214313" algn="just">
              <a:buFont typeface="Arial" charset="0"/>
              <a:buChar char="•"/>
            </a:pPr>
            <a:r>
              <a:rPr lang="en-US" sz="1200" dirty="0"/>
              <a:t>Future research directions</a:t>
            </a:r>
          </a:p>
          <a:p>
            <a:pPr marL="214313" indent="-214313" algn="just">
              <a:buFont typeface="Arial" charset="0"/>
              <a:buChar char="•"/>
            </a:pPr>
            <a:r>
              <a:rPr lang="en-US" sz="1200" dirty="0"/>
              <a:t>Recommendation for research at EU level</a:t>
            </a:r>
          </a:p>
          <a:p>
            <a:pPr marL="257175" indent="-257175" algn="just">
              <a:buFont typeface="Symbol" charset="2"/>
              <a:buChar char=""/>
            </a:pPr>
            <a:endParaRPr lang="en-US" sz="1350" dirty="0">
              <a:latin typeface="Calibri" charset="0"/>
              <a:ea typeface="Calibri" charset="0"/>
              <a:cs typeface="Times New Roman" charset="0"/>
            </a:endParaRPr>
          </a:p>
        </p:txBody>
      </p:sp>
      <p:pic>
        <p:nvPicPr>
          <p:cNvPr id="7" name="Picture 6">
            <a:extLst>
              <a:ext uri="{FF2B5EF4-FFF2-40B4-BE49-F238E27FC236}">
                <a16:creationId xmlns:a16="http://schemas.microsoft.com/office/drawing/2014/main" id="{F0F3452F-DF77-4150-826D-E2863BE52F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689587"/>
            <a:ext cx="4267200" cy="4267200"/>
          </a:xfrm>
          <a:prstGeom prst="rect">
            <a:avLst/>
          </a:prstGeom>
        </p:spPr>
      </p:pic>
    </p:spTree>
    <p:extLst>
      <p:ext uri="{BB962C8B-B14F-4D97-AF65-F5344CB8AC3E}">
        <p14:creationId xmlns:p14="http://schemas.microsoft.com/office/powerpoint/2010/main" val="1506526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14350" y="285750"/>
            <a:ext cx="5886450" cy="571500"/>
          </a:xfrm>
        </p:spPr>
        <p:txBody>
          <a:bodyPr/>
          <a:lstStyle/>
          <a:p>
            <a:r>
              <a:rPr lang="es-ES_tradnl" sz="1650" b="1" dirty="0" err="1"/>
              <a:t>First</a:t>
            </a:r>
            <a:r>
              <a:rPr lang="es-ES_tradnl" sz="1650" b="1" dirty="0"/>
              <a:t> Results – Research Challenges Chapter</a:t>
            </a:r>
            <a:endParaRPr lang="es-ES" sz="1650" b="1" dirty="0"/>
          </a:p>
        </p:txBody>
      </p:sp>
      <p:sp>
        <p:nvSpPr>
          <p:cNvPr id="3" name="Rectangle 2"/>
          <p:cNvSpPr/>
          <p:nvPr/>
        </p:nvSpPr>
        <p:spPr>
          <a:xfrm>
            <a:off x="762000" y="1200150"/>
            <a:ext cx="7620000" cy="3139321"/>
          </a:xfrm>
          <a:prstGeom prst="rect">
            <a:avLst/>
          </a:prstGeom>
        </p:spPr>
        <p:txBody>
          <a:bodyPr wrap="square">
            <a:spAutoFit/>
          </a:bodyPr>
          <a:lstStyle/>
          <a:p>
            <a:pPr marL="285750" indent="-285750" algn="just">
              <a:buClr>
                <a:srgbClr val="B9155D"/>
              </a:buClr>
              <a:buFont typeface="Wingdings" panose="05000000000000000000" pitchFamily="2" charset="2"/>
              <a:buChar char="ü"/>
            </a:pPr>
            <a:r>
              <a:rPr lang="en-US" dirty="0">
                <a:latin typeface="Calibri" charset="0"/>
                <a:ea typeface="Calibri" charset="0"/>
                <a:cs typeface="Calibri" charset="0"/>
              </a:rPr>
              <a:t>Research challenges will be grouped in </a:t>
            </a:r>
            <a:r>
              <a:rPr lang="en-US" b="1" dirty="0">
                <a:solidFill>
                  <a:srgbClr val="B9155D"/>
                </a:solidFill>
                <a:latin typeface="Calibri" charset="0"/>
                <a:ea typeface="Calibri" charset="0"/>
                <a:cs typeface="Calibri" charset="0"/>
              </a:rPr>
              <a:t>clusters</a:t>
            </a:r>
          </a:p>
          <a:p>
            <a:pPr marL="285750" indent="-285750" algn="just">
              <a:buClr>
                <a:srgbClr val="B9155D"/>
              </a:buClr>
              <a:buFont typeface="Wingdings" panose="05000000000000000000" pitchFamily="2" charset="2"/>
              <a:buChar char="ü"/>
            </a:pPr>
            <a:r>
              <a:rPr lang="en-US" dirty="0">
                <a:latin typeface="Calibri" charset="0"/>
                <a:ea typeface="Calibri" charset="0"/>
                <a:cs typeface="Calibri" charset="0"/>
              </a:rPr>
              <a:t>For each cluster, we will present:</a:t>
            </a:r>
          </a:p>
          <a:p>
            <a:pPr marL="628650" lvl="1" indent="-285750" algn="just">
              <a:buClr>
                <a:srgbClr val="B9155D"/>
              </a:buClr>
              <a:buFont typeface="Wingdings" panose="05000000000000000000" pitchFamily="2" charset="2"/>
              <a:buChar char="ü"/>
            </a:pPr>
            <a:r>
              <a:rPr lang="en-US" dirty="0">
                <a:latin typeface="Calibri" charset="0"/>
                <a:ea typeface="Calibri" charset="0"/>
                <a:cs typeface="Calibri" charset="0"/>
              </a:rPr>
              <a:t>Description, vision, map against relevant gaps</a:t>
            </a:r>
          </a:p>
          <a:p>
            <a:pPr marL="285750" indent="-285750" algn="just">
              <a:buClr>
                <a:srgbClr val="B9155D"/>
              </a:buClr>
              <a:buFont typeface="Wingdings" panose="05000000000000000000" pitchFamily="2" charset="2"/>
              <a:buChar char="ü"/>
            </a:pPr>
            <a:r>
              <a:rPr lang="en-US" dirty="0">
                <a:latin typeface="Calibri" charset="0"/>
                <a:ea typeface="Calibri" charset="0"/>
                <a:cs typeface="Calibri" charset="0"/>
              </a:rPr>
              <a:t>For </a:t>
            </a:r>
            <a:r>
              <a:rPr lang="en-US" b="1" dirty="0">
                <a:solidFill>
                  <a:srgbClr val="B9155D"/>
                </a:solidFill>
                <a:latin typeface="Calibri" charset="0"/>
                <a:ea typeface="Calibri" charset="0"/>
                <a:cs typeface="Calibri" charset="0"/>
              </a:rPr>
              <a:t>each research challenge</a:t>
            </a:r>
            <a:r>
              <a:rPr lang="en-US" dirty="0">
                <a:latin typeface="Calibri" charset="0"/>
                <a:ea typeface="Calibri" charset="0"/>
                <a:cs typeface="Calibri" charset="0"/>
              </a:rPr>
              <a:t>, we will present:</a:t>
            </a:r>
          </a:p>
          <a:p>
            <a:pPr marL="742950" lvl="1" indent="-285750" algn="just">
              <a:buClr>
                <a:srgbClr val="B9155D"/>
              </a:buClr>
              <a:buFont typeface="Wingdings" panose="05000000000000000000" pitchFamily="2" charset="2"/>
              <a:buChar char="ü"/>
            </a:pPr>
            <a:r>
              <a:rPr lang="en-US" dirty="0">
                <a:latin typeface="Calibri" charset="0"/>
                <a:ea typeface="Calibri" charset="0"/>
                <a:cs typeface="Calibri" charset="0"/>
              </a:rPr>
              <a:t>Description and link with the state of the art</a:t>
            </a:r>
          </a:p>
          <a:p>
            <a:pPr marL="1085850" lvl="2" indent="-285750" algn="just">
              <a:buClr>
                <a:srgbClr val="B9155D"/>
              </a:buClr>
              <a:buFont typeface="Wingdings" panose="05000000000000000000" pitchFamily="2" charset="2"/>
              <a:buChar char="ü"/>
            </a:pPr>
            <a:r>
              <a:rPr lang="en-US" dirty="0">
                <a:latin typeface="Calibri" charset="0"/>
                <a:ea typeface="Calibri" charset="0"/>
                <a:cs typeface="Calibri" charset="0"/>
              </a:rPr>
              <a:t>Current status</a:t>
            </a:r>
          </a:p>
          <a:p>
            <a:pPr marL="1085850" lvl="2" indent="-285750" algn="just">
              <a:buClr>
                <a:srgbClr val="B9155D"/>
              </a:buClr>
              <a:buFont typeface="Wingdings" panose="05000000000000000000" pitchFamily="2" charset="2"/>
              <a:buChar char="ü"/>
            </a:pPr>
            <a:r>
              <a:rPr lang="en-US" dirty="0">
                <a:latin typeface="Calibri" charset="0"/>
                <a:ea typeface="Calibri" charset="0"/>
                <a:cs typeface="Calibri" charset="0"/>
              </a:rPr>
              <a:t>Research topics</a:t>
            </a:r>
          </a:p>
          <a:p>
            <a:pPr marL="1085850" lvl="2" indent="-285750" algn="just">
              <a:buClr>
                <a:srgbClr val="B9155D"/>
              </a:buClr>
              <a:buFont typeface="Wingdings" panose="05000000000000000000" pitchFamily="2" charset="2"/>
              <a:buChar char="ü"/>
            </a:pPr>
            <a:r>
              <a:rPr lang="en-US" dirty="0">
                <a:latin typeface="Calibri" charset="0"/>
                <a:ea typeface="Calibri" charset="0"/>
                <a:cs typeface="Calibri" charset="0"/>
              </a:rPr>
              <a:t>Importance in the policy making process</a:t>
            </a:r>
          </a:p>
          <a:p>
            <a:pPr marL="1085850" lvl="2" indent="-285750" algn="just">
              <a:buClr>
                <a:srgbClr val="B9155D"/>
              </a:buClr>
              <a:buFont typeface="Wingdings" panose="05000000000000000000" pitchFamily="2" charset="2"/>
              <a:buChar char="ü"/>
            </a:pPr>
            <a:r>
              <a:rPr lang="en-US" dirty="0">
                <a:latin typeface="Calibri" charset="0"/>
                <a:ea typeface="Calibri" charset="0"/>
                <a:cs typeface="Calibri" charset="0"/>
              </a:rPr>
              <a:t>Timeline (short and long term)</a:t>
            </a:r>
          </a:p>
          <a:p>
            <a:pPr marL="1085850" lvl="2" indent="-285750" algn="just">
              <a:buClr>
                <a:srgbClr val="B9155D"/>
              </a:buClr>
              <a:buFont typeface="Wingdings" panose="05000000000000000000" pitchFamily="2" charset="2"/>
              <a:buChar char="ü"/>
            </a:pPr>
            <a:r>
              <a:rPr lang="en-US" dirty="0">
                <a:latin typeface="Calibri" charset="0"/>
                <a:ea typeface="Calibri" charset="0"/>
                <a:cs typeface="Calibri" charset="0"/>
              </a:rPr>
              <a:t>Research tools</a:t>
            </a:r>
          </a:p>
          <a:p>
            <a:pPr marL="742950" lvl="1" indent="-285750" algn="just">
              <a:buClr>
                <a:srgbClr val="B9155D"/>
              </a:buClr>
              <a:buFont typeface="Wingdings" panose="05000000000000000000" pitchFamily="2" charset="2"/>
              <a:buChar char="ü"/>
            </a:pPr>
            <a:r>
              <a:rPr lang="en-US" dirty="0">
                <a:latin typeface="Calibri" charset="0"/>
                <a:ea typeface="Calibri" charset="0"/>
                <a:cs typeface="Calibri" charset="0"/>
              </a:rPr>
              <a:t>Example of research clusters: interoperability, collaborative governance</a:t>
            </a:r>
          </a:p>
        </p:txBody>
      </p:sp>
    </p:spTree>
    <p:extLst>
      <p:ext uri="{BB962C8B-B14F-4D97-AF65-F5344CB8AC3E}">
        <p14:creationId xmlns:p14="http://schemas.microsoft.com/office/powerpoint/2010/main" val="1847105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5800" y="209550"/>
            <a:ext cx="5562600" cy="571500"/>
          </a:xfrm>
        </p:spPr>
        <p:txBody>
          <a:bodyPr/>
          <a:lstStyle/>
          <a:p>
            <a:r>
              <a:rPr lang="es-ES_tradnl" sz="1650" b="1" dirty="0"/>
              <a:t/>
            </a:r>
            <a:br>
              <a:rPr lang="es-ES_tradnl" sz="1650" b="1" dirty="0"/>
            </a:br>
            <a:r>
              <a:rPr lang="es-ES_tradnl" sz="1650" b="1" dirty="0" err="1"/>
              <a:t>First</a:t>
            </a:r>
            <a:r>
              <a:rPr lang="es-ES_tradnl" sz="1650" b="1" dirty="0"/>
              <a:t> Results - </a:t>
            </a:r>
            <a:r>
              <a:rPr lang="es-ES_tradnl" sz="1650" b="1" dirty="0" err="1"/>
              <a:t>Disruptive</a:t>
            </a:r>
            <a:r>
              <a:rPr lang="es-ES_tradnl" sz="1650" b="1" dirty="0"/>
              <a:t> Digital </a:t>
            </a:r>
            <a:r>
              <a:rPr lang="es-ES_tradnl" sz="1650" b="1" dirty="0" err="1"/>
              <a:t>Trends</a:t>
            </a:r>
            <a:r>
              <a:rPr lang="es-ES_tradnl" sz="1650" b="1" dirty="0"/>
              <a:t> (1)</a:t>
            </a:r>
            <a:endParaRPr lang="es-ES" sz="1650" b="1" dirty="0"/>
          </a:p>
        </p:txBody>
      </p:sp>
      <p:sp>
        <p:nvSpPr>
          <p:cNvPr id="3" name="Rectangle 2"/>
          <p:cNvSpPr/>
          <p:nvPr/>
        </p:nvSpPr>
        <p:spPr>
          <a:xfrm>
            <a:off x="457200" y="1200150"/>
            <a:ext cx="7143750" cy="2800767"/>
          </a:xfrm>
          <a:prstGeom prst="rect">
            <a:avLst/>
          </a:prstGeom>
        </p:spPr>
        <p:txBody>
          <a:bodyPr wrap="square">
            <a:spAutoFit/>
          </a:bodyPr>
          <a:lstStyle/>
          <a:p>
            <a:pPr algn="just"/>
            <a:r>
              <a:rPr lang="en-US" sz="1600" dirty="0">
                <a:ea typeface="Calibri" charset="0"/>
                <a:cs typeface="Times New Roman" charset="0"/>
              </a:rPr>
              <a:t>Example of disruptive digital trends based on data</a:t>
            </a:r>
          </a:p>
          <a:p>
            <a:pPr marL="214313" indent="-214313" algn="just">
              <a:buClr>
                <a:srgbClr val="B9155D"/>
              </a:buClr>
              <a:buFont typeface="Arial" charset="0"/>
              <a:buChar char="•"/>
            </a:pPr>
            <a:r>
              <a:rPr lang="en-US" sz="1600" b="1" dirty="0">
                <a:solidFill>
                  <a:srgbClr val="B9155D"/>
                </a:solidFill>
              </a:rPr>
              <a:t>Artificial Intelligence</a:t>
            </a:r>
            <a:r>
              <a:rPr lang="en-US" sz="1600" dirty="0"/>
              <a:t>: computing technologies inspired by the way people use their brain and nervous system to make decisions. It is expected that the AI would facilitate the access to public sector information as well as to increase the resource productivity of the public organizations</a:t>
            </a:r>
          </a:p>
          <a:p>
            <a:pPr marL="214313" indent="-214313" algn="just">
              <a:buClr>
                <a:srgbClr val="B9155D"/>
              </a:buClr>
              <a:buFont typeface="Arial" charset="0"/>
              <a:buChar char="•"/>
            </a:pPr>
            <a:r>
              <a:rPr lang="en-US" sz="1600" b="1" dirty="0">
                <a:solidFill>
                  <a:srgbClr val="B9155D"/>
                </a:solidFill>
              </a:rPr>
              <a:t>Augmented and Virtual Reality</a:t>
            </a:r>
            <a:r>
              <a:rPr lang="en-US" sz="1600" dirty="0"/>
              <a:t>: techniques overlaying virtual objects in the real-world environment, or immersing users in an artificial digital environment. It would improve the way in which citizens could access the public services as well as the increase of civil servants' productivity and enhancing the recruitments and training</a:t>
            </a:r>
          </a:p>
          <a:p>
            <a:pPr algn="just"/>
            <a:endParaRPr lang="en-US" sz="1600" dirty="0">
              <a:ea typeface="Calibri" charset="0"/>
              <a:cs typeface="Times New Roman" charset="0"/>
            </a:endParaRPr>
          </a:p>
        </p:txBody>
      </p:sp>
    </p:spTree>
    <p:extLst>
      <p:ext uri="{BB962C8B-B14F-4D97-AF65-F5344CB8AC3E}">
        <p14:creationId xmlns:p14="http://schemas.microsoft.com/office/powerpoint/2010/main" val="136959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95522"/>
            <a:ext cx="5943600" cy="571500"/>
          </a:xfrm>
        </p:spPr>
        <p:txBody>
          <a:bodyPr/>
          <a:lstStyle/>
          <a:p>
            <a:r>
              <a:rPr lang="es-ES_tradnl" sz="1650" b="1" dirty="0" err="1"/>
              <a:t>First</a:t>
            </a:r>
            <a:r>
              <a:rPr lang="es-ES_tradnl" sz="1650" b="1" dirty="0"/>
              <a:t> Results - </a:t>
            </a:r>
            <a:r>
              <a:rPr lang="es-ES_tradnl" sz="1650" b="1" dirty="0" err="1"/>
              <a:t>Disruptive</a:t>
            </a:r>
            <a:r>
              <a:rPr lang="es-ES_tradnl" sz="1650" b="1" dirty="0"/>
              <a:t> Digital </a:t>
            </a:r>
            <a:r>
              <a:rPr lang="es-ES_tradnl" sz="1650" b="1" dirty="0" err="1"/>
              <a:t>Trends</a:t>
            </a:r>
            <a:r>
              <a:rPr lang="es-ES_tradnl" sz="1650" b="1" dirty="0"/>
              <a:t> (2)</a:t>
            </a:r>
            <a:endParaRPr lang="es-ES" sz="1650" b="1" dirty="0"/>
          </a:p>
        </p:txBody>
      </p:sp>
      <p:sp>
        <p:nvSpPr>
          <p:cNvPr id="3" name="Rectangle 2"/>
          <p:cNvSpPr/>
          <p:nvPr/>
        </p:nvSpPr>
        <p:spPr>
          <a:xfrm>
            <a:off x="457200" y="1200150"/>
            <a:ext cx="8153400" cy="3539430"/>
          </a:xfrm>
          <a:prstGeom prst="rect">
            <a:avLst/>
          </a:prstGeom>
        </p:spPr>
        <p:txBody>
          <a:bodyPr wrap="square">
            <a:spAutoFit/>
          </a:bodyPr>
          <a:lstStyle/>
          <a:p>
            <a:pPr algn="just"/>
            <a:r>
              <a:rPr lang="en-US" sz="1600" dirty="0">
                <a:latin typeface="Calibri" charset="0"/>
                <a:ea typeface="Calibri" charset="0"/>
                <a:cs typeface="Times New Roman" charset="0"/>
              </a:rPr>
              <a:t>Example of disruptive digital trends based on data</a:t>
            </a:r>
          </a:p>
          <a:p>
            <a:pPr marL="214313" indent="-214313" algn="just">
              <a:buFont typeface="Arial" charset="0"/>
              <a:buChar char="•"/>
            </a:pPr>
            <a:r>
              <a:rPr lang="en-US" sz="1600" b="1" dirty="0">
                <a:solidFill>
                  <a:srgbClr val="B9155D"/>
                </a:solidFill>
              </a:rPr>
              <a:t>Cloud computing </a:t>
            </a:r>
            <a:r>
              <a:rPr lang="en-US" sz="1600" dirty="0"/>
              <a:t>refers to a variety of Internet-based computing services which allow to store data outside one’s organisation. It allows businesses to save costs to run and maintain servers and enhance collaboration. It is expected that cloud computing would make faster and transparent the access to public sector services </a:t>
            </a:r>
          </a:p>
          <a:p>
            <a:pPr marL="214313" indent="-214313" algn="just">
              <a:buFont typeface="Arial" charset="0"/>
              <a:buChar char="•"/>
            </a:pPr>
            <a:r>
              <a:rPr lang="en-US" sz="1600" b="1" dirty="0">
                <a:solidFill>
                  <a:srgbClr val="B9155D"/>
                </a:solidFill>
              </a:rPr>
              <a:t>Digital platforms </a:t>
            </a:r>
            <a:r>
              <a:rPr lang="en-US" sz="1600" dirty="0"/>
              <a:t>provide a bridge between technology and service applications, integrating technologies into applications, products and services. One example is smart factories, where a platform can be used to collect data from machines, allow third parties to develop applications and connect users and developers</a:t>
            </a:r>
          </a:p>
          <a:p>
            <a:pPr marL="214313" indent="-214313" algn="just">
              <a:buFont typeface="Arial" charset="0"/>
              <a:buChar char="•"/>
            </a:pPr>
            <a:r>
              <a:rPr lang="en-US" sz="1600" b="1" dirty="0">
                <a:solidFill>
                  <a:srgbClr val="B9155D"/>
                </a:solidFill>
              </a:rPr>
              <a:t>Distributed Ledger Technology</a:t>
            </a:r>
            <a:r>
              <a:rPr lang="en-US" sz="1600" dirty="0"/>
              <a:t>: allows new ways of creating, handling and sharing access to databases, ensuring a high level of security, efficiency, speed and transparency, being a way of recording lists of transactions. It is expected the possibility of having a faster and more transparent access to public sector services</a:t>
            </a:r>
          </a:p>
          <a:p>
            <a:pPr algn="just"/>
            <a:endParaRPr lang="en-US" sz="1600" dirty="0">
              <a:latin typeface="Calibri" charset="0"/>
              <a:ea typeface="Calibri" charset="0"/>
              <a:cs typeface="Times New Roman" charset="0"/>
            </a:endParaRPr>
          </a:p>
        </p:txBody>
      </p:sp>
    </p:spTree>
    <p:extLst>
      <p:ext uri="{BB962C8B-B14F-4D97-AF65-F5344CB8AC3E}">
        <p14:creationId xmlns:p14="http://schemas.microsoft.com/office/powerpoint/2010/main" val="602371335"/>
      </p:ext>
    </p:extLst>
  </p:cSld>
  <p:clrMapOvr>
    <a:masterClrMapping/>
  </p:clrMapOvr>
</p:sld>
</file>

<file path=ppt/theme/theme1.xml><?xml version="1.0" encoding="utf-8"?>
<a:theme xmlns:a="http://schemas.openxmlformats.org/drawingml/2006/main" name="Office Theme">
  <a:themeElements>
    <a:clrScheme name="Horizonte">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Atos Theme</Template>
  <TotalTime>0</TotalTime>
  <Words>1911</Words>
  <Application>Microsoft Office PowerPoint</Application>
  <PresentationFormat>Bildschirmpräsentation (16:9)</PresentationFormat>
  <Paragraphs>182</Paragraphs>
  <Slides>19</Slides>
  <Notes>4</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19</vt:i4>
      </vt:variant>
    </vt:vector>
  </HeadingPairs>
  <TitlesOfParts>
    <vt:vector size="28" baseType="lpstr">
      <vt:lpstr>Arial</vt:lpstr>
      <vt:lpstr>Calibri</vt:lpstr>
      <vt:lpstr>Comfortaa</vt:lpstr>
      <vt:lpstr>Courier New</vt:lpstr>
      <vt:lpstr>Symbol</vt:lpstr>
      <vt:lpstr>Times New Roman</vt:lpstr>
      <vt:lpstr>Verdana</vt:lpstr>
      <vt:lpstr>Wingdings</vt:lpstr>
      <vt:lpstr>Office Theme</vt:lpstr>
      <vt:lpstr>PowerPoint-Präsentation</vt:lpstr>
      <vt:lpstr>Methodology For the Interactive Part</vt:lpstr>
      <vt:lpstr>The Big Policy Canvas Roadmap Overview</vt:lpstr>
      <vt:lpstr>Methodology to Develop the Roadmap (1)</vt:lpstr>
      <vt:lpstr>Methodology to Develop the Roadmap (2)</vt:lpstr>
      <vt:lpstr>First Results – General Structure</vt:lpstr>
      <vt:lpstr>First Results – Research Challenges Chapter</vt:lpstr>
      <vt:lpstr> First Results - Disruptive Digital Trends (1)</vt:lpstr>
      <vt:lpstr>First Results - Disruptive Digital Trends (2)</vt:lpstr>
      <vt:lpstr>Clusters and Research Challenges</vt:lpstr>
      <vt:lpstr>CLUSTER: Transparency in the Policy Making Action</vt:lpstr>
      <vt:lpstr>CLUSTER: Data Ownership, Privacy and Security</vt:lpstr>
      <vt:lpstr>CLUSTER: Methodology for Data Collection and Combination</vt:lpstr>
      <vt:lpstr>CLUSTER: Simulations and Decision Support Tools</vt:lpstr>
      <vt:lpstr>QUESTIONS</vt:lpstr>
      <vt:lpstr>Voting</vt:lpstr>
      <vt:lpstr>PowerPoint-Präsentation</vt:lpstr>
      <vt:lpstr>Matching Gaps and Research Challenges</vt:lpstr>
      <vt:lpstr>Explaining the Research Challenge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MILLAN Peiro Lopez</dc:creator>
  <cp:lastModifiedBy>Juliane Schmeling</cp:lastModifiedBy>
  <cp:revision>763</cp:revision>
  <dcterms:created xsi:type="dcterms:W3CDTF">2006-08-16T00:00:00Z</dcterms:created>
  <dcterms:modified xsi:type="dcterms:W3CDTF">2018-11-13T18:50:44Z</dcterms:modified>
</cp:coreProperties>
</file>